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67" r:id="rId3"/>
    <p:sldId id="258" r:id="rId4"/>
    <p:sldId id="415" r:id="rId5"/>
    <p:sldId id="417" r:id="rId6"/>
    <p:sldId id="259" r:id="rId7"/>
    <p:sldId id="394" r:id="rId8"/>
    <p:sldId id="395" r:id="rId9"/>
    <p:sldId id="396" r:id="rId10"/>
    <p:sldId id="397" r:id="rId11"/>
    <p:sldId id="398" r:id="rId12"/>
    <p:sldId id="399" r:id="rId13"/>
    <p:sldId id="418" r:id="rId14"/>
    <p:sldId id="260" r:id="rId15"/>
    <p:sldId id="361" r:id="rId16"/>
    <p:sldId id="368" r:id="rId17"/>
    <p:sldId id="401" r:id="rId18"/>
    <p:sldId id="277" r:id="rId19"/>
    <p:sldId id="403" r:id="rId20"/>
    <p:sldId id="404" r:id="rId21"/>
    <p:sldId id="406" r:id="rId22"/>
    <p:sldId id="285" r:id="rId23"/>
    <p:sldId id="286" r:id="rId24"/>
    <p:sldId id="408" r:id="rId25"/>
    <p:sldId id="410" r:id="rId26"/>
    <p:sldId id="414" r:id="rId27"/>
    <p:sldId id="411" r:id="rId28"/>
    <p:sldId id="412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9279" autoAdjust="0"/>
  </p:normalViewPr>
  <p:slideViewPr>
    <p:cSldViewPr>
      <p:cViewPr varScale="1">
        <p:scale>
          <a:sx n="73" d="100"/>
          <a:sy n="73" d="100"/>
        </p:scale>
        <p:origin x="12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Office%20Word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89;&#1083;&#1072;&#1081;&#1076;%20&#1055;&#1055;&#1057;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Office%20Word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&#1087;&#1088;&#1077;&#1079;&#1077;&#1085;&#1090;&#1072;&#1094;&#1080;&#1103;\&#1050;&#1085;&#1080;&#1075;&#1072;2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User\Desktop\&#1087;&#1088;&#1077;&#1079;&#1077;&#1085;&#1090;&#1072;&#1094;&#1080;&#1103;\&#1050;&#1085;&#1080;&#1075;&#1072;2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User\Desktop\&#1087;&#1088;&#1077;&#1079;&#1077;&#1085;&#1090;&#1072;&#1094;&#1080;&#1103;\&#1050;&#1085;&#1080;&#1075;&#1072;2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User\Desktop\&#1087;&#1088;&#1077;&#1079;&#1077;&#1085;&#1090;&#1072;&#1094;&#1080;&#1103;\&#1050;&#1085;&#1080;&#1075;&#1072;2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&#1087;&#1088;&#1077;&#1079;&#1077;&#1085;&#1090;&#1072;&#1094;&#1080;&#1103;\&#1050;&#1085;&#1080;&#1075;&#1072;2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Office Word]Лист1'!$A$9</c:f>
              <c:strCache>
                <c:ptCount val="1"/>
                <c:pt idx="0">
                  <c:v> кол-во ОП</c:v>
                </c:pt>
              </c:strCache>
            </c:strRef>
          </c:tx>
          <c:invertIfNegative val="0"/>
          <c:cat>
            <c:strRef>
              <c:f>'[Диаграмма в Microsoft Office Word]Лист1'!$B$8:$D$8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'[Диаграмма в Microsoft Office Word]Лист1'!$B$9:$D$9</c:f>
              <c:numCache>
                <c:formatCode>General</c:formatCode>
                <c:ptCount val="3"/>
                <c:pt idx="0">
                  <c:v>26</c:v>
                </c:pt>
                <c:pt idx="1">
                  <c:v>37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D4-4A54-9F0D-1DD8928FFC0A}"/>
            </c:ext>
          </c:extLst>
        </c:ser>
        <c:ser>
          <c:idx val="1"/>
          <c:order val="1"/>
          <c:tx>
            <c:strRef>
              <c:f>'[Диаграмма в Microsoft Office Word]Лист1'!$A$10</c:f>
              <c:strCache>
                <c:ptCount val="1"/>
                <c:pt idx="0">
                  <c:v>кол-во специальностей</c:v>
                </c:pt>
              </c:strCache>
            </c:strRef>
          </c:tx>
          <c:invertIfNegative val="0"/>
          <c:cat>
            <c:strRef>
              <c:f>'[Диаграмма в Microsoft Office Word]Лист1'!$B$8:$D$8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'[Диаграмма в Microsoft Office Word]Лист1'!$B$10:$D$10</c:f>
              <c:numCache>
                <c:formatCode>General</c:formatCode>
                <c:ptCount val="3"/>
                <c:pt idx="0">
                  <c:v>16</c:v>
                </c:pt>
                <c:pt idx="1">
                  <c:v>19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D4-4A54-9F0D-1DD8928FF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1788544"/>
        <c:axId val="171798528"/>
        <c:axId val="0"/>
      </c:bar3DChart>
      <c:catAx>
        <c:axId val="171788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1798528"/>
        <c:crosses val="autoZero"/>
        <c:auto val="1"/>
        <c:lblAlgn val="ctr"/>
        <c:lblOffset val="100"/>
        <c:noMultiLvlLbl val="0"/>
      </c:catAx>
      <c:valAx>
        <c:axId val="171798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7885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Состав  ППС  КРМУ</a:t>
            </a:r>
            <a:endParaRPr lang="ru-RU" dirty="0"/>
          </a:p>
        </c:rich>
      </c:tx>
      <c:layout>
        <c:manualLayout>
          <c:xMode val="edge"/>
          <c:yMode val="edge"/>
          <c:x val="0.12689344133327191"/>
          <c:y val="5.0065876152832714E-2"/>
        </c:manualLayout>
      </c:layout>
      <c:overlay val="0"/>
    </c:title>
    <c:autoTitleDeleted val="0"/>
    <c:view3D>
      <c:rotX val="15"/>
      <c:hPercent val="4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830721003134834E-2"/>
          <c:y val="0.20948657030974072"/>
          <c:w val="0.68808777429467083"/>
          <c:h val="0.632412287727518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'по годам'!$A$3</c:f>
              <c:strCache>
                <c:ptCount val="1"/>
                <c:pt idx="0">
                  <c:v>Общее количество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5594335974461E-3"/>
                  <c:y val="0.135919129502128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F5-4747-A39D-1CDA5CE26800}"/>
                </c:ext>
              </c:extLst>
            </c:dLbl>
            <c:dLbl>
              <c:idx val="1"/>
              <c:layout>
                <c:manualLayout>
                  <c:x val="3.503073087650921E-3"/>
                  <c:y val="0.173511755823056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F5-4747-A39D-1CDA5CE26800}"/>
                </c:ext>
              </c:extLst>
            </c:dLbl>
            <c:dLbl>
              <c:idx val="2"/>
              <c:layout>
                <c:manualLayout>
                  <c:x val="6.6951348949719604E-3"/>
                  <c:y val="0.151209622274592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F5-4747-A39D-1CDA5CE2680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 годам'!$B$2:$D$2</c:f>
              <c:strCache>
                <c:ptCount val="3"/>
                <c:pt idx="0">
                  <c:v>2012-2013 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'по годам'!$B$3:$D$3</c:f>
              <c:numCache>
                <c:formatCode>General</c:formatCode>
                <c:ptCount val="3"/>
                <c:pt idx="0">
                  <c:v>96</c:v>
                </c:pt>
                <c:pt idx="1">
                  <c:v>127</c:v>
                </c:pt>
                <c:pt idx="2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F5-4747-A39D-1CDA5CE26800}"/>
            </c:ext>
          </c:extLst>
        </c:ser>
        <c:ser>
          <c:idx val="1"/>
          <c:order val="1"/>
          <c:tx>
            <c:strRef>
              <c:f>'по годам'!$A$4</c:f>
              <c:strCache>
                <c:ptCount val="1"/>
                <c:pt idx="0">
                  <c:v>Штатные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653452801158395E-3"/>
                  <c:y val="0.198381532196887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F5-4747-A39D-1CDA5CE26800}"/>
                </c:ext>
              </c:extLst>
            </c:dLbl>
            <c:dLbl>
              <c:idx val="1"/>
              <c:layout>
                <c:manualLayout>
                  <c:x val="2.6450768888998692E-3"/>
                  <c:y val="0.227289763875340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F5-4747-A39D-1CDA5CE26800}"/>
                </c:ext>
              </c:extLst>
            </c:dLbl>
            <c:dLbl>
              <c:idx val="2"/>
              <c:layout>
                <c:manualLayout>
                  <c:x val="5.8371386962209797E-3"/>
                  <c:y val="0.20925808015867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BF5-4747-A39D-1CDA5CE2680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 годам'!$B$2:$D$2</c:f>
              <c:strCache>
                <c:ptCount val="3"/>
                <c:pt idx="0">
                  <c:v>2012-2013 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'по годам'!$B$4:$D$4</c:f>
              <c:numCache>
                <c:formatCode>General</c:formatCode>
                <c:ptCount val="3"/>
                <c:pt idx="0">
                  <c:v>86</c:v>
                </c:pt>
                <c:pt idx="1">
                  <c:v>107</c:v>
                </c:pt>
                <c:pt idx="2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BF5-4747-A39D-1CDA5CE26800}"/>
            </c:ext>
          </c:extLst>
        </c:ser>
        <c:ser>
          <c:idx val="2"/>
          <c:order val="2"/>
          <c:tx>
            <c:strRef>
              <c:f>'по годам'!$A$5</c:f>
              <c:strCache>
                <c:ptCount val="1"/>
                <c:pt idx="0">
                  <c:v>С ученой степенью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421453196093619E-3"/>
                  <c:y val="0.132024584144278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BF5-4747-A39D-1CDA5CE26800}"/>
                </c:ext>
              </c:extLst>
            </c:dLbl>
            <c:dLbl>
              <c:idx val="1"/>
              <c:layout>
                <c:manualLayout>
                  <c:x val="7.5342071269304534E-3"/>
                  <c:y val="0.13280341022226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F5-4747-A39D-1CDA5CE26800}"/>
                </c:ext>
              </c:extLst>
            </c:dLbl>
            <c:dLbl>
              <c:idx val="2"/>
              <c:layout>
                <c:manualLayout>
                  <c:x val="7.5914726960071652E-3"/>
                  <c:y val="0.143074680224899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BF5-4747-A39D-1CDA5CE2680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 годам'!$B$2:$D$2</c:f>
              <c:strCache>
                <c:ptCount val="3"/>
                <c:pt idx="0">
                  <c:v>2012-2013 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'по годам'!$B$5:$D$5</c:f>
              <c:numCache>
                <c:formatCode>General</c:formatCode>
                <c:ptCount val="3"/>
                <c:pt idx="0">
                  <c:v>46</c:v>
                </c:pt>
                <c:pt idx="1">
                  <c:v>56</c:v>
                </c:pt>
                <c:pt idx="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BF5-4747-A39D-1CDA5CE268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80668544"/>
        <c:axId val="80670080"/>
        <c:axId val="0"/>
      </c:bar3DChart>
      <c:catAx>
        <c:axId val="8066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80670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0670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0668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549596469100335"/>
          <c:y val="2.6231137489851668E-2"/>
          <c:w val="0.22450403530899921"/>
          <c:h val="0.241103824295193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1">
                <a:solidFill>
                  <a:schemeClr val="bg1"/>
                </a:solidFill>
              </a:defRPr>
            </a:pPr>
            <a:r>
              <a:rPr lang="ru-RU" sz="2000" b="1" dirty="0">
                <a:solidFill>
                  <a:schemeClr val="bg1"/>
                </a:solidFill>
              </a:rPr>
              <a:t>Участие </a:t>
            </a:r>
            <a:r>
              <a:rPr lang="ru-RU" sz="2000" b="1" dirty="0" smtClean="0">
                <a:solidFill>
                  <a:schemeClr val="bg1"/>
                </a:solidFill>
              </a:rPr>
              <a:t> ППС в </a:t>
            </a:r>
            <a:r>
              <a:rPr lang="ru-RU" sz="2000" b="1" dirty="0">
                <a:solidFill>
                  <a:schemeClr val="bg1"/>
                </a:solidFill>
              </a:rPr>
              <a:t>научных мероприятиях </a:t>
            </a:r>
          </a:p>
        </c:rich>
      </c:tx>
      <c:layout>
        <c:manualLayout>
          <c:xMode val="edge"/>
          <c:yMode val="edge"/>
          <c:x val="0.24514301003793945"/>
          <c:y val="4.84845091357031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717642664081333"/>
          <c:y val="0.29784632064931088"/>
          <c:w val="0.83218867710215594"/>
          <c:h val="0.48528316989430254"/>
        </c:manualLayout>
      </c:layout>
      <c:lineChart>
        <c:grouping val="standard"/>
        <c:varyColors val="0"/>
        <c:ser>
          <c:idx val="0"/>
          <c:order val="0"/>
          <c:dLbls>
            <c:dLbl>
              <c:idx val="0"/>
              <c:layout>
                <c:manualLayout>
                  <c:x val="-3.6764734641716035E-2"/>
                  <c:y val="0.107828721154262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F9-48D5-9D53-A6A11E741575}"/>
                </c:ext>
              </c:extLst>
            </c:dLbl>
            <c:dLbl>
              <c:idx val="1"/>
              <c:layout>
                <c:manualLayout>
                  <c:x val="-3.6928184697739883E-2"/>
                  <c:y val="0.100421789778295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F9-48D5-9D53-A6A11E741575}"/>
                </c:ext>
              </c:extLst>
            </c:dLbl>
            <c:dLbl>
              <c:idx val="2"/>
              <c:layout>
                <c:manualLayout>
                  <c:x val="-5.2451205320649293E-2"/>
                  <c:y val="0.122475878638565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F9-48D5-9D53-A6A11E741575}"/>
                </c:ext>
              </c:extLst>
            </c:dLbl>
            <c:dLbl>
              <c:idx val="3"/>
              <c:layout>
                <c:manualLayout>
                  <c:x val="-3.9215662056098791E-2"/>
                  <c:y val="8.6112496786787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F9-48D5-9D53-A6A11E7415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Office Word]Лист1'!$B$1:$E$1</c:f>
              <c:strCache>
                <c:ptCount val="4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</c:strCache>
            </c:strRef>
          </c:cat>
          <c:val>
            <c:numRef>
              <c:f>'[Диаграмма в Microsoft Office Word]Лист1'!$B$2:$E$2</c:f>
              <c:numCache>
                <c:formatCode>General</c:formatCode>
                <c:ptCount val="4"/>
                <c:pt idx="0">
                  <c:v>75</c:v>
                </c:pt>
                <c:pt idx="1">
                  <c:v>86</c:v>
                </c:pt>
                <c:pt idx="2">
                  <c:v>107</c:v>
                </c:pt>
                <c:pt idx="3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7F9-48D5-9D53-A6A11E741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725504"/>
        <c:axId val="80727040"/>
      </c:lineChart>
      <c:catAx>
        <c:axId val="80725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0727040"/>
        <c:crosses val="autoZero"/>
        <c:auto val="1"/>
        <c:lblAlgn val="ctr"/>
        <c:lblOffset val="100"/>
        <c:noMultiLvlLbl val="0"/>
      </c:catAx>
      <c:valAx>
        <c:axId val="807270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0725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Научные  мероприятия  вуза</a:t>
            </a:r>
            <a:endParaRPr lang="ru-RU" sz="2000" dirty="0"/>
          </a:p>
        </c:rich>
      </c:tx>
      <c:layout>
        <c:manualLayout>
          <c:xMode val="edge"/>
          <c:yMode val="edge"/>
          <c:x val="0.16317872511416723"/>
          <c:y val="0"/>
        </c:manualLayout>
      </c:layout>
      <c:overlay val="0"/>
      <c:spPr>
        <a:noFill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Лист1!$A$129</c:f>
              <c:strCache>
                <c:ptCount val="1"/>
                <c:pt idx="0">
                  <c:v>Проведенные научные мероприятия</c:v>
                </c:pt>
              </c:strCache>
            </c:strRef>
          </c:tx>
          <c:spPr>
            <a:ln w="41275"/>
          </c:spPr>
          <c:dLbls>
            <c:dLbl>
              <c:idx val="0"/>
              <c:layout>
                <c:manualLayout>
                  <c:x val="8.3333333333333367E-3"/>
                  <c:y val="6.4814814814814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EC-48F5-BB2A-5D350960801B}"/>
                </c:ext>
              </c:extLst>
            </c:dLbl>
            <c:dLbl>
              <c:idx val="1"/>
              <c:layout>
                <c:manualLayout>
                  <c:x val="3.4477037266375049E-2"/>
                  <c:y val="2.3966789872108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EC-48F5-BB2A-5D350960801B}"/>
                </c:ext>
              </c:extLst>
            </c:dLbl>
            <c:dLbl>
              <c:idx val="2"/>
              <c:layout>
                <c:manualLayout>
                  <c:x val="-7.3531470316506534E-3"/>
                  <c:y val="8.3979798387543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EC-48F5-BB2A-5D350960801B}"/>
                </c:ext>
              </c:extLst>
            </c:dLbl>
            <c:dLbl>
              <c:idx val="3"/>
              <c:layout>
                <c:manualLayout>
                  <c:x val="2.7778097996946798E-3"/>
                  <c:y val="6.8777153973814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EC-48F5-BB2A-5D35096080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Лист1!$B$128:$E$128</c:f>
              <c:strCache>
                <c:ptCount val="4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 </c:v>
                </c:pt>
              </c:strCache>
            </c:strRef>
          </c:cat>
          <c:val>
            <c:numRef>
              <c:f>Лист1!$B$129:$E$129</c:f>
              <c:numCache>
                <c:formatCode>General</c:formatCode>
                <c:ptCount val="4"/>
                <c:pt idx="0">
                  <c:v>10</c:v>
                </c:pt>
                <c:pt idx="1">
                  <c:v>11</c:v>
                </c:pt>
                <c:pt idx="2">
                  <c:v>34</c:v>
                </c:pt>
                <c:pt idx="3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FEC-48F5-BB2A-5D3509608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086464"/>
        <c:axId val="135088000"/>
      </c:lineChart>
      <c:catAx>
        <c:axId val="135086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5088000"/>
        <c:crosses val="autoZero"/>
        <c:auto val="1"/>
        <c:lblAlgn val="ctr"/>
        <c:lblOffset val="100"/>
        <c:noMultiLvlLbl val="0"/>
      </c:catAx>
      <c:valAx>
        <c:axId val="135088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noFill/>
        </c:spPr>
        <c:crossAx val="13508646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НИРО по заказам предприятий, кол-во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Лист1!$A$92</c:f>
              <c:strCache>
                <c:ptCount val="1"/>
                <c:pt idx="0">
                  <c:v>НИРО по заказам предприятий, кол-во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06666666666666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58-411A-8D3D-9CD149B9F0C8}"/>
                </c:ext>
              </c:extLst>
            </c:dLbl>
            <c:dLbl>
              <c:idx val="1"/>
              <c:layout>
                <c:manualLayout>
                  <c:x val="5.5555555555555558E-3"/>
                  <c:y val="0.142222222222222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58-411A-8D3D-9CD149B9F0C8}"/>
                </c:ext>
              </c:extLst>
            </c:dLbl>
            <c:dLbl>
              <c:idx val="2"/>
              <c:layout>
                <c:manualLayout>
                  <c:x val="2.2222222222222195E-2"/>
                  <c:y val="0.2622222222222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58-411A-8D3D-9CD149B9F0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Лист1!$B$91:$D$91</c:f>
              <c:strCache>
                <c:ptCount val="3"/>
                <c:pt idx="0">
                  <c:v>2012-2012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Лист1!$B$92:$D$92</c:f>
              <c:numCache>
                <c:formatCode>General</c:formatCode>
                <c:ptCount val="3"/>
                <c:pt idx="0">
                  <c:v>5</c:v>
                </c:pt>
                <c:pt idx="1">
                  <c:v>7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58-411A-8D3D-9CD149B9F0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017024"/>
        <c:axId val="136018560"/>
        <c:axId val="0"/>
      </c:bar3DChart>
      <c:catAx>
        <c:axId val="136017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6018560"/>
        <c:crosses val="autoZero"/>
        <c:auto val="1"/>
        <c:lblAlgn val="ctr"/>
        <c:lblOffset val="100"/>
        <c:noMultiLvlLbl val="0"/>
      </c:catAx>
      <c:valAx>
        <c:axId val="136018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017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Обучающиеся, вовлеченные в НИР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Лист1!$A$60</c:f>
              <c:strCache>
                <c:ptCount val="1"/>
                <c:pt idx="0">
                  <c:v>олимпиады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Лист1!$B$59:$E$59</c:f>
              <c:strCache>
                <c:ptCount val="4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</c:strCache>
            </c:strRef>
          </c:cat>
          <c:val>
            <c:numRef>
              <c:f>Лист1!$B$60:$E$60</c:f>
              <c:numCache>
                <c:formatCode>General</c:formatCode>
                <c:ptCount val="4"/>
                <c:pt idx="0">
                  <c:v>13</c:v>
                </c:pt>
                <c:pt idx="1">
                  <c:v>18</c:v>
                </c:pt>
                <c:pt idx="2">
                  <c:v>28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9-43CD-BA60-70275EC451C9}"/>
            </c:ext>
          </c:extLst>
        </c:ser>
        <c:ser>
          <c:idx val="1"/>
          <c:order val="1"/>
          <c:tx>
            <c:strRef>
              <c:f>Лист1!$A$61</c:f>
              <c:strCache>
                <c:ptCount val="1"/>
                <c:pt idx="0">
                  <c:v>конкурсы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Лист1!$B$59:$E$59</c:f>
              <c:strCache>
                <c:ptCount val="4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</c:strCache>
            </c:strRef>
          </c:cat>
          <c:val>
            <c:numRef>
              <c:f>Лист1!$B$61:$E$61</c:f>
              <c:numCache>
                <c:formatCode>General</c:formatCode>
                <c:ptCount val="4"/>
                <c:pt idx="0">
                  <c:v>18</c:v>
                </c:pt>
                <c:pt idx="1">
                  <c:v>22</c:v>
                </c:pt>
                <c:pt idx="2">
                  <c:v>38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59-43CD-BA60-70275EC45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118656"/>
        <c:axId val="136120192"/>
        <c:axId val="0"/>
      </c:bar3DChart>
      <c:catAx>
        <c:axId val="136118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6120192"/>
        <c:crosses val="autoZero"/>
        <c:auto val="1"/>
        <c:lblAlgn val="ctr"/>
        <c:lblOffset val="100"/>
        <c:noMultiLvlLbl val="0"/>
      </c:catAx>
      <c:valAx>
        <c:axId val="1361201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611865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Участие обучающихся в конференциях, научные публикации, кол-во</a:t>
            </a:r>
          </a:p>
        </c:rich>
      </c:tx>
      <c:layout>
        <c:manualLayout>
          <c:xMode val="edge"/>
          <c:yMode val="edge"/>
          <c:x val="0.16578812004394197"/>
          <c:y val="2.4935266684332595E-2"/>
        </c:manualLayout>
      </c:layout>
      <c:overlay val="0"/>
    </c:title>
    <c:autoTitleDeleted val="0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Лист1!$A$63</c:f>
              <c:strCache>
                <c:ptCount val="1"/>
                <c:pt idx="0">
                  <c:v>конференции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-0.21490817359663453"/>
                  <c:y val="-0.156267884267184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20-41F5-8947-A74B7E256043}"/>
                </c:ext>
              </c:extLst>
            </c:dLbl>
            <c:dLbl>
              <c:idx val="3"/>
              <c:layout>
                <c:manualLayout>
                  <c:x val="0.10441061743964146"/>
                  <c:y val="-0.104277444679627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20-41F5-8947-A74B7E2560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Лист1!$B$59:$E$59</c:f>
              <c:strCache>
                <c:ptCount val="4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</c:strCache>
            </c:strRef>
          </c:cat>
          <c:val>
            <c:numRef>
              <c:f>Лист1!$B$63:$E$63</c:f>
              <c:numCache>
                <c:formatCode>General</c:formatCode>
                <c:ptCount val="4"/>
                <c:pt idx="0">
                  <c:v>176</c:v>
                </c:pt>
                <c:pt idx="1">
                  <c:v>90</c:v>
                </c:pt>
                <c:pt idx="2">
                  <c:v>552</c:v>
                </c:pt>
                <c:pt idx="3">
                  <c:v>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20-41F5-8947-A74B7E256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spPr>
    <a:noFill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Наличие членства в академиях, ассоциациях, центрах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57204311723263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F4-449A-8490-E2E449C9162F}"/>
                </c:ext>
              </c:extLst>
            </c:dLbl>
            <c:dLbl>
              <c:idx val="1"/>
              <c:layout>
                <c:manualLayout>
                  <c:x val="5.5528653550391124E-3"/>
                  <c:y val="0.189569905313345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F4-449A-8490-E2E449C9162F}"/>
                </c:ext>
              </c:extLst>
            </c:dLbl>
            <c:dLbl>
              <c:idx val="2"/>
              <c:layout>
                <c:manualLayout>
                  <c:x val="0"/>
                  <c:y val="0.272795717402130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F4-449A-8490-E2E449C9162F}"/>
                </c:ext>
              </c:extLst>
            </c:dLbl>
            <c:dLbl>
              <c:idx val="3"/>
              <c:layout>
                <c:manualLayout>
                  <c:x val="-2.7764326775195402E-3"/>
                  <c:y val="0.295913998537906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F4-449A-8490-E2E449C916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Лист1!$B$3:$E$3</c:f>
              <c:strCache>
                <c:ptCount val="4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11</c:v>
                </c:pt>
                <c:pt idx="1">
                  <c:v>15</c:v>
                </c:pt>
                <c:pt idx="2">
                  <c:v>23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F4-449A-8490-E2E449C91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937280"/>
        <c:axId val="139938816"/>
        <c:axId val="0"/>
      </c:bar3DChart>
      <c:catAx>
        <c:axId val="139937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9938816"/>
        <c:crosses val="autoZero"/>
        <c:auto val="1"/>
        <c:lblAlgn val="ctr"/>
        <c:lblOffset val="100"/>
        <c:noMultiLvlLbl val="0"/>
      </c:catAx>
      <c:valAx>
        <c:axId val="139938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9937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0.00776</cdr:x>
      <cdr:y>0.88299</cdr:y>
    </cdr:from>
    <cdr:to>
      <cdr:x>1</cdr:x>
      <cdr:y>0.96915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35496" y="2523130"/>
          <a:ext cx="4536504" cy="246221"/>
        </a:xfrm>
        <a:prstGeom xmlns:a="http://schemas.openxmlformats.org/drawingml/2006/main" prst="rect">
          <a:avLst/>
        </a:prstGeom>
        <a:solidFill xmlns:a="http://schemas.openxmlformats.org/drawingml/2006/main">
          <a:srgbClr val="002060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>
              <a:solidFill>
                <a:schemeClr val="bg1"/>
              </a:solidFill>
            </a:rPr>
            <a:t>                        </a:t>
          </a:r>
          <a:r>
            <a:rPr lang="en-US" sz="1000" dirty="0" smtClean="0">
              <a:solidFill>
                <a:schemeClr val="bg1"/>
              </a:solidFill>
            </a:rPr>
            <a:t>   </a:t>
          </a:r>
          <a:r>
            <a:rPr lang="en-US" sz="1000" dirty="0">
              <a:solidFill>
                <a:schemeClr val="bg1"/>
              </a:solidFill>
            </a:rPr>
            <a:t>2013-2014         </a:t>
          </a:r>
          <a:r>
            <a:rPr lang="en-US" sz="1000" dirty="0" smtClean="0">
              <a:solidFill>
                <a:schemeClr val="bg1"/>
              </a:solidFill>
            </a:rPr>
            <a:t>   2014-2015                2016-2017</a:t>
          </a:r>
          <a:endParaRPr lang="ru-RU" sz="1000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0.03371</cdr:x>
      <cdr:y>0.75535</cdr:y>
    </cdr:from>
    <cdr:to>
      <cdr:x>0.71451</cdr:x>
      <cdr:y>0.97934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61355" y="2428203"/>
          <a:ext cx="3258517" cy="720080"/>
        </a:xfrm>
        <a:prstGeom xmlns:a="http://schemas.openxmlformats.org/drawingml/2006/main" prst="rect">
          <a:avLst/>
        </a:prstGeom>
        <a:solidFill xmlns:a="http://schemas.openxmlformats.org/drawingml/2006/main">
          <a:srgbClr val="00206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0.06003</cdr:x>
      <cdr:y>0.75535</cdr:y>
    </cdr:from>
    <cdr:to>
      <cdr:x>0.84628</cdr:x>
      <cdr:y>0.83194</cdr:y>
    </cdr:to>
    <cdr:sp macro="" textlink="">
      <cdr:nvSpPr>
        <cdr:cNvPr id="2" name="TextBox 10"/>
        <cdr:cNvSpPr txBox="1"/>
      </cdr:nvSpPr>
      <cdr:spPr>
        <a:xfrm xmlns:a="http://schemas.openxmlformats.org/drawingml/2006/main">
          <a:off x="287338" y="2428203"/>
          <a:ext cx="3763267" cy="246221"/>
        </a:xfrm>
        <a:prstGeom xmlns:a="http://schemas.openxmlformats.org/drawingml/2006/main" prst="rect">
          <a:avLst/>
        </a:prstGeom>
        <a:solidFill xmlns:a="http://schemas.openxmlformats.org/drawingml/2006/main">
          <a:srgbClr val="002060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smtClean="0">
              <a:solidFill>
                <a:schemeClr val="bg1"/>
              </a:solidFill>
            </a:rPr>
            <a:t>  2013-2014    2014-2015     2015-2016     2016-2017</a:t>
          </a:r>
          <a:endParaRPr lang="ru-RU" sz="1000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0.8564</cdr:x>
      <cdr:y>0.46251</cdr:y>
    </cdr:from>
    <cdr:to>
      <cdr:x>0.99849</cdr:x>
      <cdr:y>0.83757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099000" y="1420749"/>
          <a:ext cx="680070" cy="1152128"/>
        </a:xfrm>
        <a:prstGeom xmlns:a="http://schemas.openxmlformats.org/drawingml/2006/main" prst="rect">
          <a:avLst/>
        </a:prstGeom>
        <a:solidFill xmlns:a="http://schemas.openxmlformats.org/drawingml/2006/main">
          <a:srgbClr val="00206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E6E94A7-5485-4162-869D-B36AE532F395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EB1D9FC-BFD8-4F25-972E-F14304D45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747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5DB9E2-146A-4361-AA1B-06A4E1F270E1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FBB3EE-5DB9-4E13-8698-258CFB5ED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156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3A67C65-40B7-4540-93E0-4B610EFAD9B4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9BB4C3A-01EC-45CD-A752-C12DFEA5A5EB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1AE1D5A-B45B-4F75-AA33-0AFFC4E0743D}" type="slidenum">
              <a:rPr lang="ru-RU" sz="1200">
                <a:latin typeface="Calibri" pitchFamily="34" charset="0"/>
              </a:rPr>
              <a:pPr algn="r" eaLnBrk="1" hangingPunct="1"/>
              <a:t>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FD5E773-8732-466E-97C1-91D48CCDFC9D}" type="slidenum">
              <a:rPr lang="ru-RU" sz="1200">
                <a:latin typeface="Calibri" pitchFamily="34" charset="0"/>
              </a:rPr>
              <a:pPr algn="r" eaLnBrk="1" hangingPunct="1"/>
              <a:t>9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F6D6E-37B6-4AFC-BDA0-A72D39925FA5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FB899-7E4D-49F4-A7F1-0CE0C95FC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96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B7290-A475-4AB1-9045-A86A301CEF6D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2FC63-F131-471E-99B3-A30DE0E8B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481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FBAC6-0F0C-47B0-9032-2C5E7DF3CCA6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38E74-98FC-4BF3-8E03-84AEE7BA8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4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57CD9-CE8C-4F91-B7FE-AD4B5B3D8742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408F9-F7BE-4F7E-AB4E-A810832BD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79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142C2-58DB-47D3-90BF-0240B018EC7E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4D6B4-F5A9-4D19-9C1B-F31A685E5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04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7EA7E-DC77-4E03-B472-072BB9E3112F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1505F-62E4-4E4F-8E23-E8F2F7F2B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50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0272C-A6A7-4B98-BAA9-6B12D9DD65A3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30F9E-176D-4327-806E-7C3C43FF9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50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772DD-08BE-4CF8-B87C-E0364B4DA21C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44207-809C-4905-A631-BC7B89039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68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FBD0D-8F05-4033-9E9F-EB0AEBB7C4E3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106BC-43A8-4BE8-906A-2FF06BADE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81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2F448-BCA4-4B13-8E34-D2B60D2F00FB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324BB-40A7-4EB1-8563-E9247F437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66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7AB83-2559-42FB-93A1-6EE5491721FA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440F9-F0A5-448A-AEC1-A39B45672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5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B2F999-B4BC-4EC6-80CE-13A68EB23144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DAD11E-9621-4380-A51E-9D0A6611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1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12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3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12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chart" Target="../charts/chart4.xml"/><Relationship Id="rId4" Type="http://schemas.openxmlformats.org/officeDocument/2006/relationships/image" Target="../media/image9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1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10" Type="http://schemas.openxmlformats.org/officeDocument/2006/relationships/image" Target="../media/image12.jpeg"/><Relationship Id="rId4" Type="http://schemas.openxmlformats.org/officeDocument/2006/relationships/image" Target="../media/image98.jpeg"/><Relationship Id="rId9" Type="http://schemas.openxmlformats.org/officeDocument/2006/relationships/image" Target="../media/image10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image" Target="../media/image111.jpeg"/><Relationship Id="rId7" Type="http://schemas.openxmlformats.org/officeDocument/2006/relationships/image" Target="../media/image115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10" Type="http://schemas.openxmlformats.org/officeDocument/2006/relationships/image" Target="../media/image12.jpeg"/><Relationship Id="rId4" Type="http://schemas.openxmlformats.org/officeDocument/2006/relationships/image" Target="../media/image112.jpeg"/><Relationship Id="rId9" Type="http://schemas.openxmlformats.org/officeDocument/2006/relationships/image" Target="../media/image11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jpeg"/><Relationship Id="rId3" Type="http://schemas.openxmlformats.org/officeDocument/2006/relationships/image" Target="../media/image119.jpeg"/><Relationship Id="rId7" Type="http://schemas.openxmlformats.org/officeDocument/2006/relationships/image" Target="../media/image12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jpeg"/><Relationship Id="rId3" Type="http://schemas.openxmlformats.org/officeDocument/2006/relationships/image" Target="../media/image125.jpeg"/><Relationship Id="rId7" Type="http://schemas.openxmlformats.org/officeDocument/2006/relationships/image" Target="../media/image129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jpeg"/><Relationship Id="rId5" Type="http://schemas.openxmlformats.org/officeDocument/2006/relationships/image" Target="../media/image127.jpeg"/><Relationship Id="rId10" Type="http://schemas.openxmlformats.org/officeDocument/2006/relationships/image" Target="../media/image12.jpeg"/><Relationship Id="rId4" Type="http://schemas.openxmlformats.org/officeDocument/2006/relationships/image" Target="../media/image126.jpeg"/><Relationship Id="rId9" Type="http://schemas.openxmlformats.org/officeDocument/2006/relationships/image" Target="../media/image13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3" Type="http://schemas.openxmlformats.org/officeDocument/2006/relationships/image" Target="../media/image133.jpeg"/><Relationship Id="rId7" Type="http://schemas.openxmlformats.org/officeDocument/2006/relationships/image" Target="../media/image137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jpeg"/><Relationship Id="rId5" Type="http://schemas.openxmlformats.org/officeDocument/2006/relationships/image" Target="../media/image135.jpeg"/><Relationship Id="rId4" Type="http://schemas.openxmlformats.org/officeDocument/2006/relationships/image" Target="../media/image134.jpeg"/><Relationship Id="rId9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jpeg"/><Relationship Id="rId3" Type="http://schemas.openxmlformats.org/officeDocument/2006/relationships/image" Target="../media/image140.jpeg"/><Relationship Id="rId7" Type="http://schemas.openxmlformats.org/officeDocument/2006/relationships/image" Target="../media/image144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jpeg"/><Relationship Id="rId5" Type="http://schemas.openxmlformats.org/officeDocument/2006/relationships/image" Target="../media/image142.jpeg"/><Relationship Id="rId10" Type="http://schemas.openxmlformats.org/officeDocument/2006/relationships/image" Target="../media/image12.jpeg"/><Relationship Id="rId4" Type="http://schemas.openxmlformats.org/officeDocument/2006/relationships/image" Target="../media/image141.jpeg"/><Relationship Id="rId9" Type="http://schemas.openxmlformats.org/officeDocument/2006/relationships/image" Target="../media/image1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12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7.jpeg"/><Relationship Id="rId4" Type="http://schemas.openxmlformats.org/officeDocument/2006/relationships/image" Target="../media/image42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71438"/>
            <a:ext cx="9144000" cy="2857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-23813" y="3857625"/>
            <a:ext cx="545306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i="1">
                <a:solidFill>
                  <a:schemeClr val="bg1"/>
                </a:solidFill>
              </a:rPr>
              <a:t>Казахско-Русский Международный университет</a:t>
            </a:r>
          </a:p>
          <a:p>
            <a:pPr algn="ctr" eaLnBrk="1" hangingPunct="1"/>
            <a:r>
              <a:rPr lang="ru-RU" sz="2400" b="1" i="1">
                <a:solidFill>
                  <a:schemeClr val="bg1"/>
                </a:solidFill>
              </a:rPr>
              <a:t>(г. Актобе, Казахстан)</a:t>
            </a:r>
          </a:p>
          <a:p>
            <a:pPr algn="ctr" eaLnBrk="1" hangingPunct="1">
              <a:spcAft>
                <a:spcPts val="600"/>
              </a:spcAft>
            </a:pPr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Aft>
                <a:spcPts val="600"/>
              </a:spcAft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Сайт:  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www.krmu.kz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mmu@akparat.kz</a:t>
            </a:r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2400" b="1" i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3429000"/>
            <a:ext cx="3575050" cy="2576513"/>
          </a:xfrm>
          <a:prstGeom prst="rect">
            <a:avLst/>
          </a:prstGeom>
          <a:noFill/>
          <a:ln w="76200">
            <a:solidFill>
              <a:srgbClr val="CC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2773363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0"/>
          <p:cNvSpPr>
            <a:spLocks noChangeArrowheads="1"/>
          </p:cNvSpPr>
          <p:nvPr/>
        </p:nvSpPr>
        <p:spPr bwMode="auto">
          <a:xfrm>
            <a:off x="400050" y="2216150"/>
            <a:ext cx="7072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Academic Ranking of World Universities-European Standard ARES-2014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1746" name="Picture 2" descr="a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11" y="2594145"/>
            <a:ext cx="1358066" cy="10585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268" name="Прямоугольник 11"/>
          <p:cNvSpPr>
            <a:spLocks noChangeArrowheads="1"/>
          </p:cNvSpPr>
          <p:nvPr/>
        </p:nvSpPr>
        <p:spPr bwMode="auto">
          <a:xfrm>
            <a:off x="1757363" y="2424113"/>
            <a:ext cx="7150100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alibri" pitchFamily="34" charset="0"/>
              </a:rPr>
              <a:t>41</a:t>
            </a:r>
            <a:r>
              <a:rPr lang="ru-RU" sz="1600">
                <a:solidFill>
                  <a:srgbClr val="FF0000"/>
                </a:solidFill>
                <a:latin typeface="Calibri" pitchFamily="34" charset="0"/>
              </a:rPr>
              <a:t> место 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среди 53 вузов РК</a:t>
            </a:r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ru-RU" sz="1600">
                <a:solidFill>
                  <a:srgbClr val="FF0000"/>
                </a:solidFill>
                <a:latin typeface="Calibri" pitchFamily="34" charset="0"/>
              </a:rPr>
              <a:t>4 место 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среди  9 частных вузов РК)</a:t>
            </a:r>
            <a:r>
              <a:rPr lang="ru-RU" sz="1600">
                <a:solidFill>
                  <a:srgbClr val="FF0000"/>
                </a:solidFill>
                <a:latin typeface="Calibri" pitchFamily="34" charset="0"/>
              </a:rPr>
              <a:t>   </a:t>
            </a:r>
            <a:endParaRPr lang="ru-RU" sz="700">
              <a:solidFill>
                <a:schemeClr val="bg1"/>
              </a:solidFill>
              <a:latin typeface="Calibri" pitchFamily="34" charset="0"/>
            </a:endParaRPr>
          </a:p>
          <a:p>
            <a:endParaRPr lang="ru-RU" sz="7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Категория B+: Надежное качество преподавания, научной </a:t>
            </a:r>
          </a:p>
          <a:p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деятельности и востребованности выпускников работодателями</a:t>
            </a:r>
          </a:p>
          <a:p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 (Good quality performance)</a:t>
            </a:r>
            <a:endParaRPr lang="en-US" sz="16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http://euchamb.com/?page_id=383</a:t>
            </a:r>
            <a:endParaRPr lang="ru-RU" sz="1600">
              <a:solidFill>
                <a:schemeClr val="bg1"/>
              </a:solidFill>
              <a:latin typeface="Calibri" pitchFamily="34" charset="0"/>
            </a:endParaRPr>
          </a:p>
          <a:p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333540" y="3845603"/>
            <a:ext cx="1214124" cy="10370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sp>
        <p:nvSpPr>
          <p:cNvPr id="11270" name="Прямоугольник 13"/>
          <p:cNvSpPr>
            <a:spLocks noChangeArrowheads="1"/>
          </p:cNvSpPr>
          <p:nvPr/>
        </p:nvSpPr>
        <p:spPr bwMode="auto">
          <a:xfrm>
            <a:off x="1666875" y="3844925"/>
            <a:ext cx="6677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Участник мирового рейтинга университетов </a:t>
            </a:r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Webometrics -2014</a:t>
            </a:r>
          </a:p>
          <a:p>
            <a:pPr>
              <a:buFontTx/>
              <a:buChar char="-"/>
            </a:pPr>
            <a:r>
              <a:rPr lang="ru-RU" sz="16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600">
                <a:solidFill>
                  <a:srgbClr val="FF0000"/>
                </a:solidFill>
                <a:latin typeface="Calibri" pitchFamily="34" charset="0"/>
              </a:rPr>
              <a:t>61 </a:t>
            </a:r>
            <a:r>
              <a:rPr lang="kk-KZ" sz="1600">
                <a:solidFill>
                  <a:srgbClr val="FF0000"/>
                </a:solidFill>
                <a:latin typeface="Calibri" pitchFamily="34" charset="0"/>
              </a:rPr>
              <a:t>место </a:t>
            </a:r>
            <a:r>
              <a:rPr lang="kk-KZ" sz="1600">
                <a:solidFill>
                  <a:schemeClr val="bg1"/>
                </a:solidFill>
                <a:latin typeface="Calibri" pitchFamily="34" charset="0"/>
              </a:rPr>
              <a:t>среди 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111 вузов Казахстана</a:t>
            </a:r>
          </a:p>
          <a:p>
            <a:pPr>
              <a:buFontTx/>
              <a:buChar char="-"/>
            </a:pP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ru-RU" sz="1600">
                <a:solidFill>
                  <a:srgbClr val="FF0000"/>
                </a:solidFill>
                <a:latin typeface="Calibri" pitchFamily="34" charset="0"/>
              </a:rPr>
              <a:t>15 место 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среди 48 частных вузов</a:t>
            </a:r>
          </a:p>
          <a:p>
            <a:pPr>
              <a:buFontTx/>
              <a:buChar char="-"/>
            </a:pPr>
            <a:r>
              <a:rPr lang="ru-RU" sz="1600">
                <a:solidFill>
                  <a:srgbClr val="FF0000"/>
                </a:solidFill>
                <a:latin typeface="Calibri" pitchFamily="34" charset="0"/>
              </a:rPr>
              <a:t>14 526 место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 в мировом рейтинге среди</a:t>
            </a:r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25 000</a:t>
            </a:r>
            <a:r>
              <a:rPr lang="kk-KZ" sz="1600">
                <a:solidFill>
                  <a:schemeClr val="bg1"/>
                </a:solidFill>
                <a:latin typeface="Calibri" pitchFamily="34" charset="0"/>
              </a:rPr>
              <a:t> вузов мира </a:t>
            </a:r>
            <a:endParaRPr lang="en-US" sz="16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http://webometrics.info/en/Asia/Kazakstan</a:t>
            </a:r>
            <a:r>
              <a:rPr lang="ru-RU" sz="160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1" name="Прямоугольник 16"/>
          <p:cNvSpPr>
            <a:spLocks noChangeArrowheads="1"/>
          </p:cNvSpPr>
          <p:nvPr/>
        </p:nvSpPr>
        <p:spPr bwMode="auto">
          <a:xfrm>
            <a:off x="1679575" y="5021263"/>
            <a:ext cx="6138863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Включен в </a:t>
            </a:r>
            <a:r>
              <a:rPr lang="ru-RU">
                <a:solidFill>
                  <a:srgbClr val="FF0000"/>
                </a:solidFill>
                <a:latin typeface="Calibri" pitchFamily="34" charset="0"/>
              </a:rPr>
              <a:t>ТОП-50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 как «Лидер отрасли - 2013» по версии Национального бизнес рейтинга (Астана, 2013)</a:t>
            </a:r>
            <a:endParaRPr lang="en-US">
              <a:solidFill>
                <a:schemeClr val="bg1"/>
              </a:solidFill>
              <a:latin typeface="Calibri" pitchFamily="34" charset="0"/>
            </a:endParaRPr>
          </a:p>
          <a:p>
            <a:endParaRPr lang="en-US" sz="1100" u="sng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>
                <a:solidFill>
                  <a:srgbClr val="FF0000"/>
                </a:solidFill>
                <a:latin typeface="Calibri" pitchFamily="34" charset="0"/>
              </a:rPr>
              <a:t>12-место  в  20-е  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самых быстрорастущих компаний Казахстана по рейтингу Фонда «ДАМУ» (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Forbes, </a:t>
            </a:r>
            <a:r>
              <a:rPr lang="ru-RU">
                <a:solidFill>
                  <a:schemeClr val="bg1"/>
                </a:solidFill>
                <a:latin typeface="Calibri" pitchFamily="34" charset="0"/>
              </a:rPr>
              <a:t>РК, 2014)</a:t>
            </a:r>
            <a:endParaRPr lang="ru-RU">
              <a:solidFill>
                <a:srgbClr val="92D050"/>
              </a:solidFill>
              <a:latin typeface="Calibri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775" y="5078923"/>
            <a:ext cx="1011770" cy="850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7337" y="6211365"/>
            <a:ext cx="1260327" cy="481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74" name="Rectangle 16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Rectangle 18"/>
          <p:cNvSpPr>
            <a:spLocks noChangeArrowheads="1"/>
          </p:cNvSpPr>
          <p:nvPr/>
        </p:nvSpPr>
        <p:spPr bwMode="auto">
          <a:xfrm>
            <a:off x="1258888" y="0"/>
            <a:ext cx="75612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Достижения университета</a:t>
            </a:r>
            <a:br>
              <a:rPr lang="ru-RU" sz="2400" b="1">
                <a:solidFill>
                  <a:srgbClr val="FF0000"/>
                </a:solidFill>
              </a:rPr>
            </a:br>
            <a:r>
              <a:rPr lang="ru-RU" sz="2400" b="1">
                <a:solidFill>
                  <a:srgbClr val="002060"/>
                </a:solidFill>
              </a:rPr>
              <a:t>Участие в рейтингах</a:t>
            </a:r>
          </a:p>
        </p:txBody>
      </p:sp>
      <p:pic>
        <p:nvPicPr>
          <p:cNvPr id="11276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450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7" name="TextBox 2"/>
          <p:cNvSpPr txBox="1">
            <a:spLocks noChangeArrowheads="1"/>
          </p:cNvSpPr>
          <p:nvPr/>
        </p:nvSpPr>
        <p:spPr bwMode="auto">
          <a:xfrm>
            <a:off x="1768475" y="977900"/>
            <a:ext cx="62198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solidFill>
                  <a:schemeClr val="bg1"/>
                </a:solidFill>
              </a:rPr>
              <a:t>Казахско-Русский Международный университет вошел в </a:t>
            </a:r>
            <a:r>
              <a:rPr lang="ru-RU" sz="1400">
                <a:solidFill>
                  <a:srgbClr val="FF0000"/>
                </a:solidFill>
              </a:rPr>
              <a:t>Топ-10 </a:t>
            </a:r>
            <a:r>
              <a:rPr lang="ru-RU" sz="1400">
                <a:solidFill>
                  <a:schemeClr val="bg1"/>
                </a:solidFill>
              </a:rPr>
              <a:t>глобального (международного) вебометрического рейтинга</a:t>
            </a:r>
          </a:p>
          <a:p>
            <a:r>
              <a:rPr lang="ru-RU" sz="1400">
                <a:solidFill>
                  <a:schemeClr val="bg1"/>
                </a:solidFill>
              </a:rPr>
              <a:t> мировых вузов Казахстан-Азия Webometrics-2017 и занял </a:t>
            </a:r>
            <a:r>
              <a:rPr lang="ru-RU" sz="1400">
                <a:solidFill>
                  <a:srgbClr val="FF0000"/>
                </a:solidFill>
              </a:rPr>
              <a:t>2 место </a:t>
            </a:r>
            <a:r>
              <a:rPr lang="ru-RU" sz="1400">
                <a:solidFill>
                  <a:schemeClr val="bg1"/>
                </a:solidFill>
              </a:rPr>
              <a:t>среди частных университетов Республики</a:t>
            </a:r>
            <a:r>
              <a:rPr lang="ru-RU" sz="1600">
                <a:solidFill>
                  <a:schemeClr val="bg1"/>
                </a:solidFill>
              </a:rPr>
              <a:t>.</a:t>
            </a:r>
            <a:r>
              <a:rPr lang="en-US" sz="1600" b="1" i="1"/>
              <a:t> </a:t>
            </a:r>
          </a:p>
          <a:p>
            <a:r>
              <a:rPr lang="en-US" sz="1400">
                <a:solidFill>
                  <a:schemeClr val="bg1"/>
                </a:solidFill>
              </a:rPr>
              <a:t>http://www. webometrics. info/en/Asia/Kazakhstan</a:t>
            </a:r>
            <a:endParaRPr lang="ru-RU" sz="1400">
              <a:solidFill>
                <a:schemeClr val="bg1"/>
              </a:solidFill>
            </a:endParaRPr>
          </a:p>
          <a:p>
            <a:pPr eaLnBrk="1" hangingPunct="1"/>
            <a:endParaRPr lang="ru-RU" sz="1600">
              <a:solidFill>
                <a:schemeClr val="bg1"/>
              </a:solidFill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516497" y="1098663"/>
            <a:ext cx="1214124" cy="10370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5"/>
          <p:cNvSpPr>
            <a:spLocks noChangeArrowheads="1"/>
          </p:cNvSpPr>
          <p:nvPr/>
        </p:nvSpPr>
        <p:spPr bwMode="auto">
          <a:xfrm>
            <a:off x="214313" y="765175"/>
            <a:ext cx="6215062" cy="728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358775" algn="just" eaLnBrk="0" hangingPunct="0">
              <a:spcBef>
                <a:spcPts val="600"/>
              </a:spcBef>
              <a:tabLst>
                <a:tab pos="450850" algn="l"/>
                <a:tab pos="630238" algn="l"/>
              </a:tabLst>
            </a:pPr>
            <a:endParaRPr lang="ru-RU" altLang="ru-RU" sz="1600">
              <a:solidFill>
                <a:schemeClr val="bg1"/>
              </a:solidFill>
              <a:latin typeface="Times New Roman" pitchFamily="18" charset="0"/>
            </a:endParaRPr>
          </a:p>
          <a:p>
            <a:pPr indent="358775">
              <a:buFont typeface="Arial" charset="0"/>
              <a:buChar char="•"/>
              <a:tabLst>
                <a:tab pos="450850" algn="l"/>
                <a:tab pos="630238" algn="l"/>
              </a:tabLst>
            </a:pPr>
            <a:endParaRPr lang="ru-RU" alt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>
              <a:buFont typeface="Arial" charset="0"/>
              <a:buChar char="•"/>
              <a:tabLst>
                <a:tab pos="450850" algn="l"/>
                <a:tab pos="630238" algn="l"/>
              </a:tabLst>
            </a:pP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Обладатель особой бизнес награды Международной бизнес организации </a:t>
            </a:r>
            <a:r>
              <a:rPr lang="en-US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RLDCOB – THE BIZZ 2015</a:t>
            </a:r>
            <a:endParaRPr lang="ru-RU" alt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>
              <a:buFont typeface="Arial" charset="0"/>
              <a:buChar char="•"/>
              <a:tabLst>
                <a:tab pos="450850" algn="l"/>
                <a:tab pos="630238" algn="l"/>
              </a:tabLst>
            </a:pPr>
            <a:endParaRPr lang="ru-RU" alt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>
              <a:buFont typeface="Arial" charset="0"/>
              <a:buChar char="•"/>
              <a:tabLst>
                <a:tab pos="450850" algn="l"/>
                <a:tab pos="630238" algn="l"/>
              </a:tabLst>
            </a:pP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Лучший вуз области за вклад в социально-экономическое и культурное развитие региона </a:t>
            </a:r>
            <a:r>
              <a:rPr lang="ru-RU" alt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(Актобе,  Акимат области, 2014)</a:t>
            </a:r>
          </a:p>
          <a:p>
            <a:pPr indent="358775">
              <a:buFont typeface="Arial" charset="0"/>
              <a:buChar char="•"/>
              <a:tabLst>
                <a:tab pos="450850" algn="l"/>
                <a:tab pos="630238" algn="l"/>
              </a:tabLst>
            </a:pPr>
            <a:endParaRPr lang="ru-RU" alt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>
              <a:buFont typeface="Arial" charset="0"/>
              <a:buChar char="•"/>
              <a:tabLst>
                <a:tab pos="450850" algn="l"/>
                <a:tab pos="630238" algn="l"/>
              </a:tabLst>
            </a:pP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2009 </a:t>
            </a: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 университет награжден орденом наций </a:t>
            </a:r>
            <a:r>
              <a:rPr lang="ru-RU" alt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(Франция).</a:t>
            </a:r>
          </a:p>
          <a:p>
            <a:pPr indent="358775">
              <a:buFont typeface="Arial" charset="0"/>
              <a:buChar char="•"/>
              <a:tabLst>
                <a:tab pos="450850" algn="l"/>
                <a:tab pos="630238" algn="l"/>
              </a:tabLst>
            </a:pPr>
            <a:endParaRPr lang="ru-RU" alt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>
              <a:buFont typeface="Arial" charset="0"/>
              <a:buChar char="•"/>
              <a:tabLst>
                <a:tab pos="450850" algn="l"/>
                <a:tab pos="630238" algn="l"/>
              </a:tabLst>
            </a:pP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один из лучших вузов, осуществляющих активную работу по интеграции в международное и научное пространство, был отмечен и включен в Федеральный справочник «Образование в России» </a:t>
            </a:r>
            <a:r>
              <a:rPr lang="ru-RU" alt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(Москва, Россия, 2007)</a:t>
            </a:r>
          </a:p>
          <a:p>
            <a:pPr indent="358775">
              <a:tabLst>
                <a:tab pos="450850" algn="l"/>
                <a:tab pos="630238" algn="l"/>
              </a:tabLst>
            </a:pPr>
            <a:endParaRPr lang="ru-RU" alt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>
              <a:buFont typeface="Arial" charset="0"/>
              <a:buChar char="•"/>
              <a:tabLst>
                <a:tab pos="450850" algn="l"/>
                <a:tab pos="630238" algn="l"/>
              </a:tabLst>
            </a:pP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Оксфордском саммите лидеров  бизнеса, науки и искусства и церемонии чествования лауреатов международных наград университет был удостоен Международной награды имени Сократа (Оксфорд, </a:t>
            </a:r>
            <a:r>
              <a:rPr lang="ru-RU" alt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Великобритания, 2007).</a:t>
            </a:r>
          </a:p>
          <a:p>
            <a:pPr indent="358775">
              <a:buFont typeface="Arial" charset="0"/>
              <a:buChar char="•"/>
              <a:tabLst>
                <a:tab pos="450850" algn="l"/>
                <a:tab pos="630238" algn="l"/>
              </a:tabLst>
            </a:pPr>
            <a:endParaRPr lang="ru-RU" alt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>
              <a:buFont typeface="Arial" charset="0"/>
              <a:buChar char="•"/>
              <a:tabLst>
                <a:tab pos="450850" algn="l"/>
                <a:tab pos="630238" algn="l"/>
              </a:tabLst>
            </a:pP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2006</a:t>
            </a: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alt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2009 гг. </a:t>
            </a: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университет   зарегистрирован  в Государственном реестре Государственной системы сертификации РК, получил сертификат соответствия </a:t>
            </a:r>
            <a:r>
              <a:rPr lang="ru-RU" alt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СМК</a:t>
            </a: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 РК ИСО 9001-2001</a:t>
            </a:r>
          </a:p>
          <a:p>
            <a:pPr indent="358775">
              <a:buFont typeface="Arial" charset="0"/>
              <a:buChar char="•"/>
              <a:tabLst>
                <a:tab pos="450850" algn="l"/>
                <a:tab pos="630238" algn="l"/>
              </a:tabLst>
            </a:pPr>
            <a:endParaRPr lang="ru-RU" alt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>
              <a:tabLst>
                <a:tab pos="450850" algn="l"/>
                <a:tab pos="630238" algn="l"/>
              </a:tabLst>
            </a:pPr>
            <a:endParaRPr lang="ru-RU" alt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 algn="just" eaLnBrk="0" hangingPunct="0">
              <a:spcBef>
                <a:spcPts val="600"/>
              </a:spcBef>
              <a:tabLst>
                <a:tab pos="450850" algn="l"/>
                <a:tab pos="630238" algn="l"/>
              </a:tabLst>
            </a:pPr>
            <a:endParaRPr lang="ru-RU" altLang="ru-RU">
              <a:solidFill>
                <a:schemeClr val="bg1"/>
              </a:solidFill>
              <a:latin typeface="Times New Roman" pitchFamily="18" charset="0"/>
            </a:endParaRPr>
          </a:p>
          <a:p>
            <a:pPr indent="358775" algn="just" eaLnBrk="0" hangingPunct="0">
              <a:spcBef>
                <a:spcPts val="600"/>
              </a:spcBef>
              <a:tabLst>
                <a:tab pos="450850" algn="l"/>
                <a:tab pos="630238" algn="l"/>
              </a:tabLst>
            </a:pPr>
            <a:endParaRPr lang="ru-RU" altLang="ru-RU">
              <a:solidFill>
                <a:schemeClr val="bg1"/>
              </a:solidFill>
              <a:latin typeface="Times New Roman" pitchFamily="18" charset="0"/>
            </a:endParaRPr>
          </a:p>
          <a:p>
            <a:pPr indent="358775" algn="just" eaLnBrk="0" hangingPunct="0">
              <a:spcBef>
                <a:spcPts val="600"/>
              </a:spcBef>
              <a:tabLst>
                <a:tab pos="450850" algn="l"/>
                <a:tab pos="630238" algn="l"/>
              </a:tabLst>
            </a:pPr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2291" name="Picture 6" descr="C:\Users\user\Desktop\Стратегия\Для дизайна в Акжар-АБК\Достижения университета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206750"/>
            <a:ext cx="1582738" cy="942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 descr="C:\Users\user\Desktop\Стратегия\Для дизайна в Акжар-АБК\Достижения университета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28" y="4397027"/>
            <a:ext cx="939800" cy="14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C:\Users\user\Desktop\Стратегия\Для дизайна в Акжар-АБК\Достижения университета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523" y="4653136"/>
            <a:ext cx="1141412" cy="1643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3" descr="C:\Users\user\Desktop\Стратегия\Для дизайна в Акжар-АБК\Достижения университета\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2" t="15083" r="19402" b="14525"/>
          <a:stretch>
            <a:fillRect/>
          </a:stretch>
        </p:blipFill>
        <p:spPr bwMode="auto">
          <a:xfrm>
            <a:off x="7962900" y="2329185"/>
            <a:ext cx="857250" cy="1200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" descr="E:\отскан.благ.письма\Алгыс хат КРМУ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4268" r="1405" b="7150"/>
          <a:stretch>
            <a:fillRect/>
          </a:stretch>
        </p:blipFill>
        <p:spPr bwMode="auto">
          <a:xfrm>
            <a:off x="6215063" y="1766359"/>
            <a:ext cx="1500187" cy="1014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14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Rectangle 16"/>
          <p:cNvSpPr>
            <a:spLocks noChangeArrowheads="1"/>
          </p:cNvSpPr>
          <p:nvPr/>
        </p:nvSpPr>
        <p:spPr bwMode="auto">
          <a:xfrm>
            <a:off x="1258888" y="0"/>
            <a:ext cx="75612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Достижения университета</a:t>
            </a:r>
            <a:endParaRPr lang="ru-RU" sz="2400" b="1">
              <a:solidFill>
                <a:srgbClr val="002060"/>
              </a:solidFill>
            </a:endParaRPr>
          </a:p>
        </p:txBody>
      </p:sp>
      <p:pic>
        <p:nvPicPr>
          <p:cNvPr id="1229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450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5"/>
          <p:cNvSpPr>
            <a:spLocks noChangeArrowheads="1"/>
          </p:cNvSpPr>
          <p:nvPr/>
        </p:nvSpPr>
        <p:spPr bwMode="auto">
          <a:xfrm>
            <a:off x="214313" y="1143000"/>
            <a:ext cx="6357937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358775">
              <a:buFont typeface="Arial" charset="0"/>
              <a:buChar char="•"/>
              <a:tabLst>
                <a:tab pos="450850" algn="l"/>
                <a:tab pos="630238" algn="l"/>
              </a:tabLst>
            </a:pPr>
            <a:r>
              <a:rPr lang="ru-RU" alt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Награжден Дипломом За реализацию современных образовательных технологий и сохранение лучших традиций в системе образования по итогам </a:t>
            </a:r>
            <a:r>
              <a:rPr lang="en-US" alt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alt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Казахстанской международной выставки </a:t>
            </a:r>
            <a:r>
              <a:rPr lang="ru-RU" alt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(Астана, 2006).</a:t>
            </a:r>
          </a:p>
          <a:p>
            <a:pPr indent="358775">
              <a:tabLst>
                <a:tab pos="450850" algn="l"/>
                <a:tab pos="630238" algn="l"/>
              </a:tabLst>
            </a:pPr>
            <a:endParaRPr lang="ru-RU" alt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>
              <a:tabLst>
                <a:tab pos="450850" algn="l"/>
                <a:tab pos="630238" algn="l"/>
              </a:tabLst>
            </a:pPr>
            <a:endParaRPr lang="ru-RU" alt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>
              <a:buFont typeface="Arial" charset="0"/>
              <a:buChar char="•"/>
              <a:tabLst>
                <a:tab pos="450850" algn="l"/>
                <a:tab pos="630238" algn="l"/>
              </a:tabLst>
            </a:pPr>
            <a:r>
              <a:rPr lang="ru-RU" alt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2004</a:t>
            </a:r>
            <a:r>
              <a:rPr lang="ru-RU" alt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г. Университетом подписана Хартия Международного фонда за высокое качество в деловой практике (Женева, </a:t>
            </a:r>
            <a:r>
              <a:rPr lang="ru-RU" alt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Швейцария)</a:t>
            </a:r>
          </a:p>
          <a:p>
            <a:pPr indent="358775">
              <a:buFont typeface="Arial" charset="0"/>
              <a:buChar char="•"/>
              <a:tabLst>
                <a:tab pos="450850" algn="l"/>
                <a:tab pos="630238" algn="l"/>
              </a:tabLst>
            </a:pPr>
            <a:endParaRPr lang="ru-RU" alt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>
              <a:buFont typeface="Arial" charset="0"/>
              <a:buChar char="•"/>
              <a:tabLst>
                <a:tab pos="450850" algn="l"/>
                <a:tab pos="630238" algn="l"/>
              </a:tabLst>
            </a:pPr>
            <a:endParaRPr lang="ru-RU" alt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>
              <a:buFont typeface="Arial" charset="0"/>
              <a:buChar char="•"/>
              <a:tabLst>
                <a:tab pos="450850" algn="l"/>
                <a:tab pos="630238" algn="l"/>
              </a:tabLst>
            </a:pPr>
            <a:endParaRPr lang="ru-RU" alt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>
              <a:buFont typeface="Arial" charset="0"/>
              <a:buChar char="•"/>
              <a:tabLst>
                <a:tab pos="450850" algn="l"/>
                <a:tab pos="630238" algn="l"/>
              </a:tabLst>
            </a:pPr>
            <a:r>
              <a:rPr lang="ru-RU" alt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Золотой медалью «За высокое качество в деловой практике» </a:t>
            </a:r>
            <a:r>
              <a:rPr lang="ru-RU" alt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(Швейцария, 2004).</a:t>
            </a:r>
          </a:p>
          <a:p>
            <a:pPr indent="358775">
              <a:tabLst>
                <a:tab pos="450850" algn="l"/>
                <a:tab pos="630238" algn="l"/>
              </a:tabLst>
            </a:pPr>
            <a:endParaRPr lang="ru-RU" alt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>
              <a:tabLst>
                <a:tab pos="450850" algn="l"/>
                <a:tab pos="630238" algn="l"/>
              </a:tabLst>
            </a:pPr>
            <a:endParaRPr lang="ru-RU" alt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>
              <a:buFont typeface="Arial" charset="0"/>
              <a:buChar char="•"/>
              <a:tabLst>
                <a:tab pos="450850" algn="l"/>
                <a:tab pos="630238" algn="l"/>
              </a:tabLst>
            </a:pPr>
            <a:r>
              <a:rPr lang="ru-RU" alt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Международной премией Европейского Сообщества «Евростандарт» (Берн, </a:t>
            </a:r>
            <a:r>
              <a:rPr lang="ru-RU" alt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Швейцария, 2004).</a:t>
            </a:r>
          </a:p>
          <a:p>
            <a:pPr indent="358775">
              <a:buFont typeface="Arial" charset="0"/>
              <a:buChar char="•"/>
              <a:tabLst>
                <a:tab pos="450850" algn="l"/>
                <a:tab pos="630238" algn="l"/>
              </a:tabLst>
            </a:pPr>
            <a:endParaRPr lang="ru-RU" alt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8775" algn="just" eaLnBrk="0" hangingPunct="0">
              <a:spcBef>
                <a:spcPts val="600"/>
              </a:spcBef>
              <a:tabLst>
                <a:tab pos="450850" algn="l"/>
                <a:tab pos="630238" algn="l"/>
              </a:tabLst>
            </a:pPr>
            <a:endParaRPr lang="ru-RU" altLang="ru-RU">
              <a:solidFill>
                <a:schemeClr val="bg1"/>
              </a:solidFill>
              <a:latin typeface="Times New Roman" pitchFamily="18" charset="0"/>
            </a:endParaRPr>
          </a:p>
          <a:p>
            <a:pPr indent="358775" algn="just" eaLnBrk="0" hangingPunct="0">
              <a:spcBef>
                <a:spcPts val="600"/>
              </a:spcBef>
              <a:tabLst>
                <a:tab pos="450850" algn="l"/>
                <a:tab pos="630238" algn="l"/>
              </a:tabLst>
            </a:pPr>
            <a:endParaRPr lang="ru-RU" altLang="ru-RU">
              <a:solidFill>
                <a:schemeClr val="bg1"/>
              </a:solidFill>
              <a:latin typeface="Times New Roman" pitchFamily="18" charset="0"/>
            </a:endParaRPr>
          </a:p>
          <a:p>
            <a:pPr indent="358775" algn="just" eaLnBrk="0" hangingPunct="0">
              <a:spcBef>
                <a:spcPts val="600"/>
              </a:spcBef>
              <a:tabLst>
                <a:tab pos="450850" algn="l"/>
                <a:tab pos="630238" algn="l"/>
              </a:tabLst>
            </a:pPr>
            <a:endParaRPr lang="ru-RU" altLang="ru-RU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315" name="Picture 4" descr="C:\Users\user\Desktop\Стратегия\Для дизайна в Акжар-АБК\Достижения университета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1143000"/>
            <a:ext cx="100012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6" name="Группа 11"/>
          <p:cNvGrpSpPr>
            <a:grpSpLocks/>
          </p:cNvGrpSpPr>
          <p:nvPr/>
        </p:nvGrpSpPr>
        <p:grpSpPr bwMode="auto">
          <a:xfrm>
            <a:off x="6143625" y="2643188"/>
            <a:ext cx="3000375" cy="1428750"/>
            <a:chOff x="4214810" y="4786322"/>
            <a:chExt cx="3911008" cy="1857388"/>
          </a:xfrm>
        </p:grpSpPr>
        <p:pic>
          <p:nvPicPr>
            <p:cNvPr id="13326" name="Picture 6" descr="C:\Users\user\Desktop\Стратегия\Для дизайна в Акжар-АБК\Достижения университета\10-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500694" y="4786322"/>
              <a:ext cx="1339239" cy="185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7" descr="C:\Users\user\Desktop\Стратегия\Для дизайна в Акжар-АБК\Достижения университета\10--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6578" y="4786322"/>
              <a:ext cx="1339240" cy="185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8" name="Picture 5" descr="C:\Users\user\Desktop\Стратегия\Для дизайна в Акжар-АБК\Достижения университета\1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810" y="4786322"/>
              <a:ext cx="1304010" cy="1831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7" name="Группа 15"/>
          <p:cNvGrpSpPr>
            <a:grpSpLocks/>
          </p:cNvGrpSpPr>
          <p:nvPr/>
        </p:nvGrpSpPr>
        <p:grpSpPr bwMode="auto">
          <a:xfrm>
            <a:off x="6143625" y="4143375"/>
            <a:ext cx="2214563" cy="1222375"/>
            <a:chOff x="5857884" y="1071546"/>
            <a:chExt cx="2000264" cy="1294046"/>
          </a:xfrm>
        </p:grpSpPr>
        <p:pic>
          <p:nvPicPr>
            <p:cNvPr id="13324" name="Picture 2" descr="C:\Users\user\Desktop\Стратегия\Для дизайна в Акжар-АБК\Достижения университета\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4" y="1214422"/>
              <a:ext cx="785818" cy="903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3" descr="C:\Users\user\Desktop\Стратегия\Для дизайна в Акжар-АБК\Достижения университета\1-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454" y="1071546"/>
              <a:ext cx="928694" cy="1294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8" name="Группа 21"/>
          <p:cNvGrpSpPr>
            <a:grpSpLocks/>
          </p:cNvGrpSpPr>
          <p:nvPr/>
        </p:nvGrpSpPr>
        <p:grpSpPr bwMode="auto">
          <a:xfrm>
            <a:off x="6000750" y="5429250"/>
            <a:ext cx="2500313" cy="1357313"/>
            <a:chOff x="6572264" y="6858000"/>
            <a:chExt cx="2279317" cy="1036940"/>
          </a:xfrm>
        </p:grpSpPr>
        <p:pic>
          <p:nvPicPr>
            <p:cNvPr id="13322" name="Picture 4" descr="C:\Users\user\Desktop\Стратегия\Для дизайна в Акжар-АБК\Достижения университета\2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64" y="6858000"/>
              <a:ext cx="1437712" cy="1036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" descr="C:\Users\user\Desktop\Стратегия\Для дизайна в Акжар-АБК\Достижения университета\2--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143900" y="6858000"/>
              <a:ext cx="707681" cy="10056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3319" name="Rectangle 20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Rectangle 21"/>
          <p:cNvSpPr>
            <a:spLocks noChangeArrowheads="1"/>
          </p:cNvSpPr>
          <p:nvPr/>
        </p:nvSpPr>
        <p:spPr bwMode="auto">
          <a:xfrm>
            <a:off x="1079500" y="0"/>
            <a:ext cx="80645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Достижения университета</a:t>
            </a:r>
            <a:endParaRPr lang="ru-RU" sz="3200"/>
          </a:p>
        </p:txBody>
      </p:sp>
      <p:pic>
        <p:nvPicPr>
          <p:cNvPr id="13321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450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Rectangle 21"/>
          <p:cNvSpPr>
            <a:spLocks noChangeArrowheads="1"/>
          </p:cNvSpPr>
          <p:nvPr/>
        </p:nvSpPr>
        <p:spPr bwMode="auto">
          <a:xfrm>
            <a:off x="1079500" y="0"/>
            <a:ext cx="80645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Достижения университета</a:t>
            </a:r>
            <a:endParaRPr lang="ru-RU" sz="3200"/>
          </a:p>
        </p:txBody>
      </p:sp>
      <p:pic>
        <p:nvPicPr>
          <p:cNvPr id="1434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450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4" name="Picture 6" descr="C:\Users\User\Desktop\2017\ГОСТИ\544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9"/>
            <a:ext cx="5184576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8130" name="Picture 2" descr="C:\Users\User\Desktop\проектная инфа\СТАТЬИ О КРМУ\SKMBT_C2801702071044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81" r="1" b="2851"/>
          <a:stretch/>
        </p:blipFill>
        <p:spPr bwMode="auto">
          <a:xfrm>
            <a:off x="3707904" y="4438102"/>
            <a:ext cx="4629924" cy="1900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8133" name="Picture 5" descr="C:\Users\User\Desktop\2017\ГОСТИ\SKMBT_C28017022113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32" y="4477041"/>
            <a:ext cx="2591048" cy="1832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9"/>
          <p:cNvSpPr>
            <a:spLocks noChangeArrowheads="1"/>
          </p:cNvSpPr>
          <p:nvPr/>
        </p:nvSpPr>
        <p:spPr bwMode="auto">
          <a:xfrm>
            <a:off x="468313" y="1125538"/>
            <a:ext cx="81438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Создание образовательной среды высокого качества в академическом сообществе (преподаватели, обучаемые и работодатели), позволяющей каждому обучаемому реализовать до максимума свои потенциальные возможности (интеллектуальный, эмоциональный и энергетические потенциалы), добиться успеха, быть здоровым и счастливым в жизни.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184" y="3857628"/>
            <a:ext cx="1809763" cy="2714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E:\ФотоАрхивКРМУ\ПРИЕЗД ПОСЛА\ФОТО_Сортировано\8\FIL967.JPG"/>
          <p:cNvPicPr/>
          <p:nvPr/>
        </p:nvPicPr>
        <p:blipFill>
          <a:blip r:embed="rId3" cstate="print"/>
          <a:srcRect l="3333" r="10000" b="9090"/>
          <a:stretch>
            <a:fillRect/>
          </a:stretch>
        </p:blipFill>
        <p:spPr bwMode="auto">
          <a:xfrm>
            <a:off x="4857752" y="5143512"/>
            <a:ext cx="2071702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E:\ФотоАрхивКРМУ\ПРИЕЗД ПОСЛА\ФОТО_Сортировано\11\IMG_4819.JPG"/>
          <p:cNvPicPr/>
          <p:nvPr/>
        </p:nvPicPr>
        <p:blipFill>
          <a:blip r:embed="rId4" cstate="print"/>
          <a:srcRect t="20000"/>
          <a:stretch>
            <a:fillRect/>
          </a:stretch>
        </p:blipFill>
        <p:spPr bwMode="auto">
          <a:xfrm>
            <a:off x="6929454" y="3857628"/>
            <a:ext cx="2000264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E:\ФотоАрхивКРМУ\ПРИЕЗД ПОСЛА\ФОТО_Сортировано\6\17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929190" y="3857628"/>
            <a:ext cx="1866900" cy="1244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2330" y="5380189"/>
            <a:ext cx="1857388" cy="1238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_MG_0584.jpg"/>
          <p:cNvPicPr>
            <a:picLocks noChangeAspect="1"/>
          </p:cNvPicPr>
          <p:nvPr/>
        </p:nvPicPr>
        <p:blipFill>
          <a:blip r:embed="rId7" cstate="print"/>
          <a:srcRect t="8824" r="8824" b="11765"/>
          <a:stretch>
            <a:fillRect/>
          </a:stretch>
        </p:blipFill>
        <p:spPr>
          <a:xfrm>
            <a:off x="2643174" y="3857627"/>
            <a:ext cx="2143140" cy="1244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5205084"/>
            <a:ext cx="2143140" cy="1428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70" name="Rectangle 16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71" name="Rectangle 18"/>
          <p:cNvSpPr>
            <a:spLocks noChangeArrowheads="1"/>
          </p:cNvSpPr>
          <p:nvPr/>
        </p:nvSpPr>
        <p:spPr bwMode="auto">
          <a:xfrm>
            <a:off x="1079500" y="0"/>
            <a:ext cx="80645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Миссия КРМУ</a:t>
            </a:r>
            <a:endParaRPr lang="ru-RU" sz="3200"/>
          </a:p>
        </p:txBody>
      </p:sp>
      <p:pic>
        <p:nvPicPr>
          <p:cNvPr id="15372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450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785813" y="1071563"/>
            <a:ext cx="75723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Высший почетный знак – «</a:t>
            </a:r>
            <a:r>
              <a:rPr lang="kk-KZ" alt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Золотые крылья</a:t>
            </a:r>
            <a:r>
              <a:rPr lang="ru-RU" alt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», утвержденный Ученым Советом в 1998 году, выдающимся личностям нашего времени, чей вклад в образование своего народа дал практический результат</a:t>
            </a:r>
          </a:p>
          <a:p>
            <a:pPr algn="just" eaLnBrk="1" hangingPunct="1"/>
            <a:endParaRPr lang="ru-RU" altLang="ru-RU" sz="16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altLang="ru-RU" sz="16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60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 l="18829" r="14225"/>
          <a:stretch>
            <a:fillRect/>
          </a:stretch>
        </p:blipFill>
        <p:spPr bwMode="auto">
          <a:xfrm>
            <a:off x="214282" y="2071678"/>
            <a:ext cx="2428892" cy="432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3" cstate="email"/>
          <a:srcRect l="-8333" r="8333"/>
          <a:stretch>
            <a:fillRect/>
          </a:stretch>
        </p:blipFill>
        <p:spPr bwMode="auto">
          <a:xfrm>
            <a:off x="4786314" y="2571744"/>
            <a:ext cx="171451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2214563" y="4500563"/>
            <a:ext cx="2928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Золотая  медаль </a:t>
            </a:r>
          </a:p>
          <a:p>
            <a:pPr algn="ctr" eaLnBrk="1" hangingPunct="1"/>
            <a:r>
              <a:rPr lang="ru-RU" altLang="ru-RU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«За доблесть в учебе»;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4429125" y="5286375"/>
            <a:ext cx="2428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Орден «Алтын </a:t>
            </a:r>
            <a:r>
              <a:rPr lang="kk-KZ" altLang="ru-RU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қанат</a:t>
            </a:r>
            <a:r>
              <a:rPr lang="ru-RU" altLang="ru-RU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eaLnBrk="1" hangingPunct="1"/>
            <a:r>
              <a:rPr lang="ru-RU" altLang="ru-RU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«Золотые крылья»</a:t>
            </a:r>
            <a:r>
              <a:rPr lang="kk-KZ" altLang="ru-RU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7" name="Рисунок 6" descr="Золотые медали2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2143116"/>
            <a:ext cx="1757365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Золотые медали2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29454" y="2857496"/>
            <a:ext cx="200023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6643688" y="5786438"/>
            <a:ext cx="2500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Золотая  медаль </a:t>
            </a:r>
          </a:p>
          <a:p>
            <a:pPr eaLnBrk="1" hangingPunct="1"/>
            <a:r>
              <a:rPr lang="ru-RU" altLang="ru-RU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«За доблесть в труде»;</a:t>
            </a:r>
          </a:p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6394" name="Rectangle 16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Rectangle 17"/>
          <p:cNvSpPr>
            <a:spLocks noChangeArrowheads="1"/>
          </p:cNvSpPr>
          <p:nvPr/>
        </p:nvSpPr>
        <p:spPr bwMode="auto">
          <a:xfrm>
            <a:off x="1979613" y="115888"/>
            <a:ext cx="70199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3300"/>
                </a:solidFill>
              </a:rPr>
              <a:t>Почетные награды КРМУ</a:t>
            </a:r>
          </a:p>
        </p:txBody>
      </p:sp>
      <p:pic>
        <p:nvPicPr>
          <p:cNvPr id="16396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450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714625"/>
            <a:ext cx="314325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928688"/>
            <a:ext cx="34290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286250"/>
            <a:ext cx="4286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30288"/>
            <a:ext cx="4572000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11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Rectangle 13"/>
          <p:cNvSpPr>
            <a:spLocks noChangeArrowheads="1"/>
          </p:cNvSpPr>
          <p:nvPr/>
        </p:nvSpPr>
        <p:spPr bwMode="auto">
          <a:xfrm>
            <a:off x="1978025" y="71438"/>
            <a:ext cx="65532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ru-RU" sz="2400" b="1">
                <a:solidFill>
                  <a:srgbClr val="FF3300"/>
                </a:solidFill>
              </a:rPr>
              <a:t>Образовательный портал</a:t>
            </a:r>
          </a:p>
          <a:p>
            <a:pPr algn="ctr"/>
            <a:r>
              <a:rPr lang="en-US" sz="2400" b="1">
                <a:solidFill>
                  <a:srgbClr val="FF3300"/>
                </a:solidFill>
              </a:rPr>
              <a:t>www.krmu.kz</a:t>
            </a:r>
            <a:endParaRPr lang="ru-RU" sz="2400" b="1">
              <a:solidFill>
                <a:srgbClr val="FF3300"/>
              </a:solidFill>
            </a:endParaRPr>
          </a:p>
        </p:txBody>
      </p:sp>
      <p:pic>
        <p:nvPicPr>
          <p:cNvPr id="1741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450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9" descr="C:\Users\User\Desktop\Снимок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58863"/>
            <a:ext cx="45720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 txBox="1">
            <a:spLocks noChangeArrowheads="1"/>
          </p:cNvSpPr>
          <p:nvPr/>
        </p:nvSpPr>
        <p:spPr bwMode="auto">
          <a:xfrm>
            <a:off x="1371600" y="908050"/>
            <a:ext cx="7664450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1.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Европейский университет (Швейцария, г. Монтрё)</a:t>
            </a:r>
            <a:endParaRPr lang="en-US" sz="140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/>
            <a:endParaRPr lang="en-US" sz="140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en-US" sz="1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2.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Омский региональный институт (РФ, г. Омск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en-US" sz="1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3.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Восточно-Европейский Институт (РФ, г. Ижевск)</a:t>
            </a:r>
            <a:endParaRPr lang="en-US" sz="140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en-US" sz="1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Оренбургский государственный университет (РФ,  г. Оренбург)</a:t>
            </a:r>
          </a:p>
          <a:p>
            <a:pPr eaLnBrk="1" hangingPunct="1"/>
            <a:r>
              <a:rPr lang="en-US" sz="1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5.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Московский Институт Экономики, Политики и Права (РФ, г. Москва)</a:t>
            </a:r>
            <a:endParaRPr lang="en-US" sz="140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en-US" sz="1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6.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Российский экономический университет им. Г.В.Плеханова (РФ, г. Омск) </a:t>
            </a:r>
          </a:p>
          <a:p>
            <a:pPr eaLnBrk="1" hangingPunct="1"/>
            <a:r>
              <a:rPr lang="en-US" sz="1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7.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Омский государственный университет им. Ф. Достоевского (РФ, г. Омск) </a:t>
            </a:r>
          </a:p>
          <a:p>
            <a:pPr eaLnBrk="1" hangingPunct="1"/>
            <a:r>
              <a:rPr lang="ru-RU" sz="1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8. Всероссийский НИИ мясного скотоводства (РФ, г. Оренбург) </a:t>
            </a:r>
          </a:p>
          <a:p>
            <a:pPr eaLnBrk="1" hangingPunct="1"/>
            <a:r>
              <a:rPr lang="ru-RU" sz="1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9. Международная академия оценки и консалтинга (РФ, г. Москва)</a:t>
            </a:r>
          </a:p>
          <a:p>
            <a:pPr eaLnBrk="1" hangingPunct="1"/>
            <a:r>
              <a:rPr lang="ru-RU" sz="1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10. Институт рыночной экономики, социальной политики и права (РФ, г. Москва)</a:t>
            </a:r>
          </a:p>
          <a:p>
            <a:pPr eaLnBrk="1" hangingPunct="1"/>
            <a:r>
              <a:rPr lang="ru-RU" sz="1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11. Международный юридический институт (РФ, г. Москва)</a:t>
            </a:r>
          </a:p>
          <a:p>
            <a:pPr eaLnBrk="1" hangingPunct="1"/>
            <a:r>
              <a:rPr lang="ru-RU" sz="1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12. Омский экономический институт (РФ, г. Москва)</a:t>
            </a:r>
          </a:p>
          <a:p>
            <a:pPr eaLnBrk="1" hangingPunct="1"/>
            <a:r>
              <a:rPr lang="ru-RU" sz="1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13. Российский новый университет (РФ, г. Москва)</a:t>
            </a:r>
          </a:p>
          <a:p>
            <a:pPr eaLnBrk="1" hangingPunct="1"/>
            <a:r>
              <a:rPr lang="ru-RU" sz="1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14. Уральский федеральный университет имени первого президента России Б.Н. Ельцина (РФ, г. Екатеринбург)</a:t>
            </a:r>
            <a:endParaRPr lang="en-US" sz="140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/>
            <a:endParaRPr lang="en-US" sz="140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ru-RU" sz="1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15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Университет Еврорегиональнальной Экономики им. Альчиде  де Гаспери (Польша, г. Варшава) </a:t>
            </a:r>
          </a:p>
          <a:p>
            <a:pPr eaLnBrk="1" hangingPunct="1"/>
            <a:r>
              <a:rPr lang="ru-RU" sz="1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16. Университет Коперника (Польша, г. Торунь)</a:t>
            </a:r>
            <a:endParaRPr lang="en-US" sz="140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ru-RU" sz="140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17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Ниелс Брокк Бизнес Колледж Копенгаген (Дания, г. Копенгаген)</a:t>
            </a:r>
          </a:p>
          <a:p>
            <a:pPr eaLnBrk="1" hangingPunct="1">
              <a:spcBef>
                <a:spcPct val="20000"/>
              </a:spcBef>
            </a:pPr>
            <a:endParaRPr lang="ru-RU" sz="140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ru-RU" sz="140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ru-RU" sz="14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18. </a:t>
            </a: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Ереванский НИИ средств связи (Армения, г. Ереван)</a:t>
            </a:r>
            <a:endParaRPr lang="ru-RU" sz="140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908050"/>
            <a:ext cx="11668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89138"/>
            <a:ext cx="11509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37063"/>
            <a:ext cx="11509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5302250"/>
            <a:ext cx="11572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092825"/>
            <a:ext cx="1122363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14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Rectangle 17"/>
          <p:cNvSpPr>
            <a:spLocks noChangeArrowheads="1"/>
          </p:cNvSpPr>
          <p:nvPr/>
        </p:nvSpPr>
        <p:spPr bwMode="auto">
          <a:xfrm>
            <a:off x="1331913" y="115888"/>
            <a:ext cx="69135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ru-RU" b="1">
                <a:solidFill>
                  <a:srgbClr val="FF3300"/>
                </a:solidFill>
              </a:rPr>
              <a:t>Международное сотрудничество</a:t>
            </a:r>
          </a:p>
          <a:p>
            <a:pPr algn="ctr"/>
            <a:r>
              <a:rPr lang="ru-RU" b="1">
                <a:solidFill>
                  <a:srgbClr val="FF3300"/>
                </a:solidFill>
              </a:rPr>
              <a:t>Более 40 вузов и научных центров Европы и СНГ</a:t>
            </a:r>
          </a:p>
        </p:txBody>
      </p:sp>
      <p:pic>
        <p:nvPicPr>
          <p:cNvPr id="1844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450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1124309" y="703281"/>
          <a:ext cx="7186391" cy="4014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59" name="Rectangle 1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Rectangle 14"/>
          <p:cNvSpPr>
            <a:spLocks noChangeArrowheads="1"/>
          </p:cNvSpPr>
          <p:nvPr/>
        </p:nvSpPr>
        <p:spPr bwMode="auto">
          <a:xfrm>
            <a:off x="1331913" y="115888"/>
            <a:ext cx="69135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ru-RU" b="1">
                <a:solidFill>
                  <a:srgbClr val="FF3300"/>
                </a:solidFill>
              </a:rPr>
              <a:t>Профессорско-преподавательский состав университета</a:t>
            </a:r>
          </a:p>
        </p:txBody>
      </p:sp>
      <p:sp>
        <p:nvSpPr>
          <p:cNvPr id="19461" name="Rectangle 15"/>
          <p:cNvSpPr>
            <a:spLocks noChangeArrowheads="1"/>
          </p:cNvSpPr>
          <p:nvPr/>
        </p:nvSpPr>
        <p:spPr bwMode="auto">
          <a:xfrm>
            <a:off x="1908175" y="4005263"/>
            <a:ext cx="4103688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ru-RU" sz="1600" b="1">
                <a:solidFill>
                  <a:srgbClr val="FF0000"/>
                </a:solidFill>
              </a:rPr>
              <a:t>2015-2016 учебный год</a:t>
            </a:r>
          </a:p>
          <a:p>
            <a:pPr algn="ctr"/>
            <a:r>
              <a:rPr lang="ru-RU" sz="1600" b="1">
                <a:solidFill>
                  <a:srgbClr val="FF0000"/>
                </a:solidFill>
              </a:rPr>
              <a:t>ППС и сотрудники УВП  –  269</a:t>
            </a:r>
            <a:r>
              <a:rPr lang="ru-RU" sz="1600" b="1">
                <a:solidFill>
                  <a:schemeClr val="bg1"/>
                </a:solidFill>
              </a:rPr>
              <a:t>,</a:t>
            </a:r>
            <a:r>
              <a:rPr lang="ru-RU" sz="1600" b="1">
                <a:solidFill>
                  <a:srgbClr val="FF0000"/>
                </a:solidFill>
              </a:rPr>
              <a:t>  штатных –  </a:t>
            </a:r>
            <a:r>
              <a:rPr lang="ru-RU" sz="1600" b="1">
                <a:solidFill>
                  <a:schemeClr val="bg1"/>
                </a:solidFill>
              </a:rPr>
              <a:t>246</a:t>
            </a:r>
            <a:endParaRPr lang="ru-RU" sz="1600" b="1">
              <a:solidFill>
                <a:srgbClr val="FF0000"/>
              </a:solidFill>
            </a:endParaRPr>
          </a:p>
          <a:p>
            <a:pPr algn="ctr"/>
            <a:r>
              <a:rPr lang="ru-RU" sz="1600" b="1">
                <a:solidFill>
                  <a:schemeClr val="bg1"/>
                </a:solidFill>
              </a:rPr>
              <a:t>ППС – </a:t>
            </a:r>
            <a:r>
              <a:rPr lang="ru-RU" sz="1600" b="1">
                <a:solidFill>
                  <a:srgbClr val="FF0000"/>
                </a:solidFill>
              </a:rPr>
              <a:t>137</a:t>
            </a:r>
            <a:r>
              <a:rPr lang="ru-RU" sz="1600" b="1">
                <a:solidFill>
                  <a:schemeClr val="bg1"/>
                </a:solidFill>
              </a:rPr>
              <a:t> </a:t>
            </a:r>
            <a:r>
              <a:rPr lang="ru-RU" sz="1600" b="1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ru-RU" sz="1600" b="1">
                <a:solidFill>
                  <a:schemeClr val="bg1"/>
                </a:solidFill>
              </a:rPr>
              <a:t>доктора наук, в т.ч. </a:t>
            </a:r>
            <a:r>
              <a:rPr lang="en-US" sz="1600" b="1">
                <a:solidFill>
                  <a:schemeClr val="bg1"/>
                </a:solidFill>
              </a:rPr>
              <a:t>PhD</a:t>
            </a:r>
            <a:r>
              <a:rPr lang="ru-RU" sz="1600" b="1">
                <a:solidFill>
                  <a:schemeClr val="bg1"/>
                </a:solidFill>
              </a:rPr>
              <a:t> –  </a:t>
            </a:r>
            <a:r>
              <a:rPr lang="ru-RU" sz="1600" b="1">
                <a:solidFill>
                  <a:srgbClr val="FF0000"/>
                </a:solidFill>
              </a:rPr>
              <a:t>18</a:t>
            </a:r>
          </a:p>
          <a:p>
            <a:pPr algn="ctr"/>
            <a:r>
              <a:rPr lang="ru-RU" sz="1600" b="1">
                <a:solidFill>
                  <a:schemeClr val="bg1"/>
                </a:solidFill>
              </a:rPr>
              <a:t>кандидаты наук </a:t>
            </a:r>
            <a:r>
              <a:rPr lang="en-US" sz="1600" b="1">
                <a:solidFill>
                  <a:schemeClr val="bg1"/>
                </a:solidFill>
              </a:rPr>
              <a:t> </a:t>
            </a:r>
            <a:r>
              <a:rPr lang="ru-RU" sz="1600" b="1">
                <a:solidFill>
                  <a:schemeClr val="bg1"/>
                </a:solidFill>
              </a:rPr>
              <a:t>– </a:t>
            </a:r>
            <a:r>
              <a:rPr lang="en-US" sz="1600" b="1">
                <a:solidFill>
                  <a:srgbClr val="FF0000"/>
                </a:solidFill>
              </a:rPr>
              <a:t>4</a:t>
            </a:r>
            <a:r>
              <a:rPr lang="ru-RU" sz="1600" b="1">
                <a:solidFill>
                  <a:srgbClr val="FF0000"/>
                </a:solidFill>
              </a:rPr>
              <a:t>8</a:t>
            </a:r>
          </a:p>
          <a:p>
            <a:pPr algn="ctr"/>
            <a:r>
              <a:rPr lang="kk-KZ" sz="1600" b="1">
                <a:solidFill>
                  <a:schemeClr val="bg1"/>
                </a:solidFill>
              </a:rPr>
              <a:t>заслуженный деятель -</a:t>
            </a:r>
            <a:r>
              <a:rPr lang="kk-KZ" sz="1600" b="1">
                <a:solidFill>
                  <a:srgbClr val="FF0000"/>
                </a:solidFill>
              </a:rPr>
              <a:t>1</a:t>
            </a:r>
          </a:p>
          <a:p>
            <a:pPr algn="ctr"/>
            <a:r>
              <a:rPr lang="kk-KZ" sz="1600" b="1">
                <a:solidFill>
                  <a:schemeClr val="bg1"/>
                </a:solidFill>
              </a:rPr>
              <a:t> </a:t>
            </a:r>
            <a:r>
              <a:rPr lang="ru-RU" sz="1600" b="1">
                <a:solidFill>
                  <a:schemeClr val="bg1"/>
                </a:solidFill>
              </a:rPr>
              <a:t>магистры – </a:t>
            </a:r>
            <a:r>
              <a:rPr lang="ru-RU" sz="1600" b="1">
                <a:solidFill>
                  <a:srgbClr val="FF0000"/>
                </a:solidFill>
              </a:rPr>
              <a:t>31</a:t>
            </a:r>
            <a:endParaRPr lang="ru-RU" sz="1600"/>
          </a:p>
        </p:txBody>
      </p:sp>
      <p:pic>
        <p:nvPicPr>
          <p:cNvPr id="1946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450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19672" y="3980022"/>
            <a:ext cx="4536504" cy="24622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            2013-2014                             2014-2015                           2016-2017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/>
        </p:nvGraphicFramePr>
        <p:xfrm>
          <a:off x="4209978" y="769919"/>
          <a:ext cx="4927765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467" y="885127"/>
            <a:ext cx="4110882" cy="283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138454"/>
            <a:ext cx="3214710" cy="2290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85" name="Rectangle 11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Rectangle 14"/>
          <p:cNvSpPr>
            <a:spLocks noChangeArrowheads="1"/>
          </p:cNvSpPr>
          <p:nvPr/>
        </p:nvSpPr>
        <p:spPr bwMode="auto">
          <a:xfrm>
            <a:off x="682625" y="44450"/>
            <a:ext cx="79930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ru-RU" sz="2400" b="1">
                <a:solidFill>
                  <a:srgbClr val="FF3300"/>
                </a:solidFill>
              </a:rPr>
              <a:t>Научно-исследовательская работа</a:t>
            </a: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4732" y="3838606"/>
          <a:ext cx="4857784" cy="3014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0488" name="Picture 5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450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214313" y="1357313"/>
            <a:ext cx="7286625" cy="609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25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Казахско-Русский Международный университет в 2015 году успешно прошел аккредитацию Независимого агентства аккредитации и рейтинга: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214313" y="2428875"/>
            <a:ext cx="3500437" cy="6397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Институциональную сроком на 3 года</a:t>
            </a:r>
          </a:p>
          <a:p>
            <a:pPr>
              <a:lnSpc>
                <a:spcPct val="90000"/>
              </a:lnSpc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Объект 2"/>
          <p:cNvSpPr txBox="1">
            <a:spLocks/>
          </p:cNvSpPr>
          <p:nvPr/>
        </p:nvSpPr>
        <p:spPr bwMode="auto">
          <a:xfrm>
            <a:off x="179388" y="3068638"/>
            <a:ext cx="4071937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Специализированную:</a:t>
            </a:r>
          </a:p>
          <a:p>
            <a:pPr eaLnBrk="1" hangingPunct="1"/>
            <a:r>
              <a:rPr lang="kk-KZ" sz="2000">
                <a:solidFill>
                  <a:schemeClr val="bg1"/>
                </a:solidFill>
                <a:latin typeface="Times New Roman" pitchFamily="18" charset="0"/>
              </a:rPr>
              <a:t>Сроком на 3 года по специальности бакалавриата “Учет и аудит”, магистратуры “Финансы”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Объект 2"/>
          <p:cNvSpPr txBox="1">
            <a:spLocks/>
          </p:cNvSpPr>
          <p:nvPr/>
        </p:nvSpPr>
        <p:spPr bwMode="auto">
          <a:xfrm>
            <a:off x="179388" y="4508500"/>
            <a:ext cx="40005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Сроком на 5 лет по специальностям бакалавриата «Финансы», «Психология», «Переводческое дело», «Юриспруденция», магистратуры «Менеджмент», «Юриспруденция»</a:t>
            </a:r>
          </a:p>
        </p:txBody>
      </p:sp>
      <p:pic>
        <p:nvPicPr>
          <p:cNvPr id="307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89138"/>
            <a:ext cx="208915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797425"/>
            <a:ext cx="12969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1654175" cy="114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500438"/>
            <a:ext cx="1655762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797425"/>
            <a:ext cx="136842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797425"/>
            <a:ext cx="1368425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5876925"/>
            <a:ext cx="136842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862638"/>
            <a:ext cx="136842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366838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7" name="Rectangle 25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Заголовок 1"/>
          <p:cNvSpPr>
            <a:spLocks/>
          </p:cNvSpPr>
          <p:nvPr/>
        </p:nvSpPr>
        <p:spPr bwMode="auto">
          <a:xfrm>
            <a:off x="428625" y="79375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Аккредитация</a:t>
            </a:r>
          </a:p>
        </p:txBody>
      </p:sp>
      <p:pic>
        <p:nvPicPr>
          <p:cNvPr id="3089" name="Picture 2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71438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8"/>
          <p:cNvSpPr txBox="1">
            <a:spLocks noChangeArrowheads="1"/>
          </p:cNvSpPr>
          <p:nvPr/>
        </p:nvSpPr>
        <p:spPr bwMode="auto">
          <a:xfrm>
            <a:off x="676275" y="946150"/>
            <a:ext cx="7777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4 совместных научно-исследовательских проекта</a:t>
            </a:r>
          </a:p>
          <a:p>
            <a:pPr algn="ctr" eaLnBrk="1" hangingPunct="1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 с зарубежными партнерами 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643313"/>
            <a:ext cx="1428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5500688"/>
            <a:ext cx="135731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2787650"/>
            <a:ext cx="14287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rot="10800000" flipV="1">
            <a:off x="2071688" y="3071813"/>
            <a:ext cx="1863725" cy="928687"/>
          </a:xfrm>
          <a:prstGeom prst="straightConnector1">
            <a:avLst/>
          </a:prstGeom>
          <a:ln w="28575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286375" y="3000375"/>
            <a:ext cx="1436688" cy="660400"/>
          </a:xfrm>
          <a:prstGeom prst="straightConnector1">
            <a:avLst/>
          </a:prstGeom>
          <a:ln w="28575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14"/>
          <p:cNvSpPr txBox="1">
            <a:spLocks noChangeArrowheads="1"/>
          </p:cNvSpPr>
          <p:nvPr/>
        </p:nvSpPr>
        <p:spPr bwMode="auto">
          <a:xfrm>
            <a:off x="382588" y="1428750"/>
            <a:ext cx="2268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i="1">
                <a:solidFill>
                  <a:srgbClr val="FFFF00"/>
                </a:solidFill>
                <a:latin typeface="Calibri" pitchFamily="34" charset="0"/>
              </a:rPr>
              <a:t>Технические науки 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>
            <a:off x="3124994" y="3447256"/>
            <a:ext cx="1285875" cy="1249363"/>
          </a:xfrm>
          <a:prstGeom prst="straightConnector1">
            <a:avLst/>
          </a:prstGeom>
          <a:ln w="28575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4" name="TextBox 24"/>
          <p:cNvSpPr txBox="1">
            <a:spLocks noChangeArrowheads="1"/>
          </p:cNvSpPr>
          <p:nvPr/>
        </p:nvSpPr>
        <p:spPr bwMode="auto">
          <a:xfrm>
            <a:off x="5643563" y="1857375"/>
            <a:ext cx="3500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1400" i="1">
                <a:solidFill>
                  <a:schemeClr val="bg1"/>
                </a:solidFill>
                <a:latin typeface="Calibri" pitchFamily="34" charset="0"/>
              </a:rPr>
              <a:t>«Переход национальной идеи  и содержания политической идентичности посткоммунистических стран. Сравнительные анализы»</a:t>
            </a:r>
          </a:p>
          <a:p>
            <a:pPr algn="just" eaLnBrk="1" hangingPunct="1"/>
            <a:endParaRPr lang="ru-RU" sz="1600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515" name="TextBox 25"/>
          <p:cNvSpPr txBox="1">
            <a:spLocks noChangeArrowheads="1"/>
          </p:cNvSpPr>
          <p:nvPr/>
        </p:nvSpPr>
        <p:spPr bwMode="auto">
          <a:xfrm>
            <a:off x="1714500" y="4714875"/>
            <a:ext cx="3143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Гуманитарные науки</a:t>
            </a:r>
          </a:p>
          <a:p>
            <a:pPr algn="ctr" eaLnBrk="1" hangingPunct="1"/>
            <a:r>
              <a:rPr lang="ru-RU" sz="1600" i="1">
                <a:solidFill>
                  <a:schemeClr val="bg1"/>
                </a:solidFill>
                <a:latin typeface="Calibri" pitchFamily="34" charset="0"/>
              </a:rPr>
              <a:t>«Белая книга образования г. Актобе»</a:t>
            </a:r>
          </a:p>
        </p:txBody>
      </p:sp>
      <p:sp>
        <p:nvSpPr>
          <p:cNvPr id="21516" name="TextBox 26"/>
          <p:cNvSpPr txBox="1">
            <a:spLocks noChangeArrowheads="1"/>
          </p:cNvSpPr>
          <p:nvPr/>
        </p:nvSpPr>
        <p:spPr bwMode="auto">
          <a:xfrm>
            <a:off x="107950" y="1789113"/>
            <a:ext cx="33210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sz="1400" b="1" i="1">
                <a:solidFill>
                  <a:schemeClr val="bg1"/>
                </a:solidFill>
                <a:latin typeface="Calibri" pitchFamily="34" charset="0"/>
              </a:rPr>
              <a:t>«</a:t>
            </a:r>
            <a:r>
              <a:rPr lang="ru-RU" sz="1400" i="1">
                <a:solidFill>
                  <a:schemeClr val="bg1"/>
                </a:solidFill>
                <a:latin typeface="Calibri" pitchFamily="34" charset="0"/>
              </a:rPr>
              <a:t>Разработка 	виртуально-интерактивного метода измерения усталости натяжения тросовых оттяжек на промежуточных опорах ВЛ 220 кВ - 500 кВ с использованием информационных технологий для производства энергораспределительных сетей»</a:t>
            </a:r>
          </a:p>
        </p:txBody>
      </p:sp>
      <p:pic>
        <p:nvPicPr>
          <p:cNvPr id="2151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005013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TextBox 28"/>
          <p:cNvSpPr txBox="1">
            <a:spLocks noChangeArrowheads="1"/>
          </p:cNvSpPr>
          <p:nvPr/>
        </p:nvSpPr>
        <p:spPr bwMode="auto">
          <a:xfrm>
            <a:off x="-214313" y="4643438"/>
            <a:ext cx="266382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ЗАО "Ереванский НИИ средств связи"</a:t>
            </a:r>
          </a:p>
        </p:txBody>
      </p:sp>
      <p:sp>
        <p:nvSpPr>
          <p:cNvPr id="21519" name="TextBox 29"/>
          <p:cNvSpPr txBox="1">
            <a:spLocks noChangeArrowheads="1"/>
          </p:cNvSpPr>
          <p:nvPr/>
        </p:nvSpPr>
        <p:spPr bwMode="auto">
          <a:xfrm>
            <a:off x="6357938" y="3571875"/>
            <a:ext cx="2487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Университет Николая Коперника</a:t>
            </a:r>
          </a:p>
        </p:txBody>
      </p:sp>
      <p:sp>
        <p:nvSpPr>
          <p:cNvPr id="21520" name="TextBox 30"/>
          <p:cNvSpPr txBox="1">
            <a:spLocks noChangeArrowheads="1"/>
          </p:cNvSpPr>
          <p:nvPr/>
        </p:nvSpPr>
        <p:spPr bwMode="auto">
          <a:xfrm>
            <a:off x="1285875" y="6143625"/>
            <a:ext cx="3643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Центр современной педагогики "Обучение без границ" </a:t>
            </a:r>
          </a:p>
        </p:txBody>
      </p:sp>
      <p:sp>
        <p:nvSpPr>
          <p:cNvPr id="21521" name="TextBox 31"/>
          <p:cNvSpPr txBox="1">
            <a:spLocks noChangeArrowheads="1"/>
          </p:cNvSpPr>
          <p:nvPr/>
        </p:nvSpPr>
        <p:spPr bwMode="auto">
          <a:xfrm>
            <a:off x="6584950" y="1557338"/>
            <a:ext cx="2222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i="1">
                <a:solidFill>
                  <a:srgbClr val="FFFF00"/>
                </a:solidFill>
                <a:latin typeface="Calibri" pitchFamily="34" charset="0"/>
              </a:rPr>
              <a:t>Социальные науки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4857750" y="3357563"/>
            <a:ext cx="1643063" cy="1071562"/>
          </a:xfrm>
          <a:prstGeom prst="straightConnector1">
            <a:avLst/>
          </a:prstGeom>
          <a:ln w="28575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3" name="TextBox 39"/>
          <p:cNvSpPr txBox="1">
            <a:spLocks noChangeArrowheads="1"/>
          </p:cNvSpPr>
          <p:nvPr/>
        </p:nvSpPr>
        <p:spPr bwMode="auto">
          <a:xfrm>
            <a:off x="4929188" y="4500563"/>
            <a:ext cx="40719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>
                <a:solidFill>
                  <a:srgbClr val="FFFF00"/>
                </a:solidFill>
                <a:latin typeface="Calibri" pitchFamily="34" charset="0"/>
              </a:rPr>
              <a:t>Естественные  науки</a:t>
            </a:r>
          </a:p>
          <a:p>
            <a:pPr algn="ctr" eaLnBrk="1" hangingPunct="1"/>
            <a:r>
              <a:rPr lang="ru-RU" sz="1600" i="1">
                <a:solidFill>
                  <a:schemeClr val="bg1"/>
                </a:solidFill>
                <a:latin typeface="Calibri" pitchFamily="34" charset="0"/>
              </a:rPr>
              <a:t>«Экологические и технологические аспекты производства говядины в зоне Южного Урала РФ и Западного региона РК»</a:t>
            </a:r>
          </a:p>
        </p:txBody>
      </p:sp>
      <p:pic>
        <p:nvPicPr>
          <p:cNvPr id="2152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5500688"/>
            <a:ext cx="1285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5" name="TextBox 43"/>
          <p:cNvSpPr txBox="1">
            <a:spLocks noChangeArrowheads="1"/>
          </p:cNvSpPr>
          <p:nvPr/>
        </p:nvSpPr>
        <p:spPr bwMode="auto">
          <a:xfrm>
            <a:off x="5214938" y="6273800"/>
            <a:ext cx="3571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Всероссийский НИИ мясного скотоводства</a:t>
            </a:r>
          </a:p>
        </p:txBody>
      </p:sp>
      <p:sp>
        <p:nvSpPr>
          <p:cNvPr id="21526" name="Rectangle 27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7" name="Rectangle 29"/>
          <p:cNvSpPr>
            <a:spLocks noChangeArrowheads="1"/>
          </p:cNvSpPr>
          <p:nvPr/>
        </p:nvSpPr>
        <p:spPr bwMode="auto">
          <a:xfrm>
            <a:off x="682625" y="44450"/>
            <a:ext cx="79930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ru-RU" sz="2400" b="1">
                <a:solidFill>
                  <a:srgbClr val="FF3300"/>
                </a:solidFill>
              </a:rPr>
              <a:t>Научно-исследовательская работа</a:t>
            </a:r>
          </a:p>
        </p:txBody>
      </p:sp>
      <p:pic>
        <p:nvPicPr>
          <p:cNvPr id="21528" name="Picture 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450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832257778"/>
              </p:ext>
            </p:extLst>
          </p:nvPr>
        </p:nvGraphicFramePr>
        <p:xfrm>
          <a:off x="4572000" y="3786190"/>
          <a:ext cx="457200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 descr="Обучающиеся, вовлеченные в НИР"/>
          <p:cNvGraphicFramePr/>
          <p:nvPr>
            <p:extLst>
              <p:ext uri="{D42A27DB-BD31-4B8C-83A1-F6EECF244321}">
                <p14:modId xmlns:p14="http://schemas.microsoft.com/office/powerpoint/2010/main" val="825102786"/>
              </p:ext>
            </p:extLst>
          </p:nvPr>
        </p:nvGraphicFramePr>
        <p:xfrm>
          <a:off x="0" y="3521077"/>
          <a:ext cx="4786346" cy="321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 descr="Обучающиеся, вовлеченные в НИР"/>
          <p:cNvGraphicFramePr/>
          <p:nvPr>
            <p:extLst>
              <p:ext uri="{D42A27DB-BD31-4B8C-83A1-F6EECF244321}">
                <p14:modId xmlns:p14="http://schemas.microsoft.com/office/powerpoint/2010/main" val="1335829226"/>
              </p:ext>
            </p:extLst>
          </p:nvPr>
        </p:nvGraphicFramePr>
        <p:xfrm>
          <a:off x="4289424" y="1214422"/>
          <a:ext cx="4786314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-76234" y="841378"/>
          <a:ext cx="4574215" cy="274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4" name="Rectangle 1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Rectangle 14"/>
          <p:cNvSpPr>
            <a:spLocks noChangeArrowheads="1"/>
          </p:cNvSpPr>
          <p:nvPr/>
        </p:nvSpPr>
        <p:spPr bwMode="auto">
          <a:xfrm>
            <a:off x="682625" y="44450"/>
            <a:ext cx="79930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ru-RU" sz="2400" b="1">
                <a:solidFill>
                  <a:srgbClr val="FF3300"/>
                </a:solidFill>
              </a:rPr>
              <a:t>Научно-исследовательская работа</a:t>
            </a:r>
          </a:p>
        </p:txBody>
      </p:sp>
      <p:pic>
        <p:nvPicPr>
          <p:cNvPr id="2253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450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1355" y="3350230"/>
            <a:ext cx="4050605" cy="24622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            2013-2014        2014-2015       2015-2016     2016-2017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27529" y="2762925"/>
            <a:ext cx="780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2013-2014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800" dirty="0" smtClean="0">
                <a:solidFill>
                  <a:schemeClr val="bg1"/>
                </a:solidFill>
              </a:rPr>
              <a:t>2014-2015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800" dirty="0" smtClean="0">
                <a:solidFill>
                  <a:schemeClr val="bg1"/>
                </a:solidFill>
              </a:rPr>
              <a:t>2015-2016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800" dirty="0" smtClean="0">
                <a:solidFill>
                  <a:schemeClr val="bg1"/>
                </a:solidFill>
              </a:rPr>
              <a:t>2016-2017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14313" y="1143000"/>
            <a:ext cx="8929687" cy="48577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  <a:latin typeface="+mn-lt"/>
              </a:rPr>
              <a:t>Вуз располагает: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+mn-lt"/>
              </a:rPr>
              <a:t>Жилым фондом общей площадью </a:t>
            </a:r>
            <a:r>
              <a:rPr lang="ru-RU" sz="2000" dirty="0">
                <a:solidFill>
                  <a:srgbClr val="FF0000"/>
                </a:solidFill>
                <a:latin typeface="+mn-lt"/>
              </a:rPr>
              <a:t>свыше 1 000 кв.м., 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состоящим из </a:t>
            </a:r>
            <a:r>
              <a:rPr lang="ru-RU" sz="2000" dirty="0">
                <a:solidFill>
                  <a:srgbClr val="FF0000"/>
                </a:solidFill>
                <a:latin typeface="+mn-lt"/>
              </a:rPr>
              <a:t>7 квартир 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и резиденции; </a:t>
            </a:r>
            <a:r>
              <a:rPr lang="ru-RU" sz="2000" dirty="0">
                <a:solidFill>
                  <a:srgbClr val="FF0000"/>
                </a:solidFill>
                <a:latin typeface="+mn-lt"/>
              </a:rPr>
              <a:t>2 общежитиями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, площадью </a:t>
            </a:r>
            <a:r>
              <a:rPr lang="ru-RU" sz="2000" dirty="0">
                <a:solidFill>
                  <a:srgbClr val="FF0000"/>
                </a:solidFill>
                <a:latin typeface="+mn-lt"/>
              </a:rPr>
              <a:t>877 кв.м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. </a:t>
            </a:r>
            <a:r>
              <a:rPr lang="ru-RU" sz="2000" dirty="0">
                <a:solidFill>
                  <a:srgbClr val="FF0000"/>
                </a:solidFill>
                <a:latin typeface="+mn-lt"/>
              </a:rPr>
              <a:t>на 164 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места.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dirty="0">
              <a:solidFill>
                <a:schemeClr val="bg1"/>
              </a:solidFill>
              <a:latin typeface="+mn-lt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3773" y="2207719"/>
            <a:ext cx="2359995" cy="1575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484" y="4226296"/>
            <a:ext cx="2307276" cy="1672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35948" y="2207784"/>
            <a:ext cx="2416372" cy="1611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1042" y="2063619"/>
            <a:ext cx="1182741" cy="1785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IMG_485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68207" y="4227492"/>
            <a:ext cx="2219817" cy="1707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4611" y="4026033"/>
            <a:ext cx="1397869" cy="1909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7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4818" y="4326903"/>
            <a:ext cx="2363486" cy="1572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8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518" y="2191977"/>
            <a:ext cx="2160587" cy="1657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3" name="Rectangle 17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4" name="Rectangle 19"/>
          <p:cNvSpPr>
            <a:spLocks noChangeArrowheads="1"/>
          </p:cNvSpPr>
          <p:nvPr/>
        </p:nvSpPr>
        <p:spPr bwMode="auto">
          <a:xfrm>
            <a:off x="1187450" y="44450"/>
            <a:ext cx="79930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ru-RU" sz="2200" b="1">
                <a:solidFill>
                  <a:srgbClr val="FF3300"/>
                </a:solidFill>
              </a:rPr>
              <a:t>Материально-технические и информационные ресурсы</a:t>
            </a:r>
          </a:p>
        </p:txBody>
      </p:sp>
      <p:pic>
        <p:nvPicPr>
          <p:cNvPr id="23565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450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42875" y="714375"/>
            <a:ext cx="8715375" cy="3000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+mn-lt"/>
              </a:rPr>
              <a:t>Парк оздоровительных технологий 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(с сауной, бассейном,  ванными) и 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Студенческая поликлиника 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для оказания высококачественного медицинского обслуживания, своевременной комплексной лечебно-оздоровительной и профилактической поддержки, сохранения и укрепления здоровья обучающихся, ППС и сотрудников.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dirty="0">
              <a:solidFill>
                <a:schemeClr val="bg1"/>
              </a:solidFill>
              <a:latin typeface="+mn-lt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640466"/>
            <a:ext cx="2677595" cy="1787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66100" y="2635861"/>
            <a:ext cx="2720346" cy="1815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5058" y="2638649"/>
            <a:ext cx="2720346" cy="1801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0891" y="4566647"/>
            <a:ext cx="2720346" cy="1803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8580" y="4566647"/>
            <a:ext cx="2720346" cy="1803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2516" y="4493834"/>
            <a:ext cx="2602888" cy="1876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585" name="Rectangle 15"/>
          <p:cNvSpPr>
            <a:spLocks noChangeArrowheads="1"/>
          </p:cNvSpPr>
          <p:nvPr/>
        </p:nvSpPr>
        <p:spPr bwMode="auto">
          <a:xfrm>
            <a:off x="0" y="-26988"/>
            <a:ext cx="9144000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6" name="Rectangle 17"/>
          <p:cNvSpPr>
            <a:spLocks noChangeArrowheads="1"/>
          </p:cNvSpPr>
          <p:nvPr/>
        </p:nvSpPr>
        <p:spPr bwMode="auto">
          <a:xfrm>
            <a:off x="1187450" y="44450"/>
            <a:ext cx="79930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ru-RU" sz="2200" b="1">
                <a:solidFill>
                  <a:srgbClr val="FF3300"/>
                </a:solidFill>
              </a:rPr>
              <a:t>Материально-технические и информационные ресурсы</a:t>
            </a:r>
          </a:p>
        </p:txBody>
      </p:sp>
      <p:pic>
        <p:nvPicPr>
          <p:cNvPr id="24587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450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87338" y="1052513"/>
            <a:ext cx="8169275" cy="846137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Свыше 360 компьютеров, проекторов,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интерактивных  досок, телевизоров, систем видеонаблюдения,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интерактивных информационных  терминалов, ЭЦОС-электронный центр предоставления сервисных услуг студентам по принципу одного окна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64" y="2852936"/>
            <a:ext cx="2082304" cy="1379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979" y="1989177"/>
            <a:ext cx="2067773" cy="1378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2269" y="2989398"/>
            <a:ext cx="2131133" cy="1411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7098" y="1989209"/>
            <a:ext cx="2267806" cy="1511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4153893"/>
            <a:ext cx="2067773" cy="1369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64" y="4946054"/>
            <a:ext cx="2099721" cy="1390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2365" y="4946128"/>
            <a:ext cx="2131133" cy="1411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1304" y="4221088"/>
            <a:ext cx="2002686" cy="1335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5611" name="Rectangle 17"/>
          <p:cNvSpPr>
            <a:spLocks noChangeArrowheads="1"/>
          </p:cNvSpPr>
          <p:nvPr/>
        </p:nvSpPr>
        <p:spPr bwMode="auto">
          <a:xfrm>
            <a:off x="0" y="-26988"/>
            <a:ext cx="9144000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2" name="Rectangle 19"/>
          <p:cNvSpPr>
            <a:spLocks noChangeArrowheads="1"/>
          </p:cNvSpPr>
          <p:nvPr/>
        </p:nvSpPr>
        <p:spPr bwMode="auto">
          <a:xfrm>
            <a:off x="1187450" y="44450"/>
            <a:ext cx="79930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ru-RU" sz="2200" b="1">
                <a:solidFill>
                  <a:srgbClr val="FF3300"/>
                </a:solidFill>
              </a:rPr>
              <a:t>Материально-технические и информационные ресурсы</a:t>
            </a:r>
          </a:p>
        </p:txBody>
      </p:sp>
      <p:pic>
        <p:nvPicPr>
          <p:cNvPr id="25613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450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 txBox="1">
            <a:spLocks/>
          </p:cNvSpPr>
          <p:nvPr/>
        </p:nvSpPr>
        <p:spPr bwMode="auto">
          <a:xfrm>
            <a:off x="214313" y="1000125"/>
            <a:ext cx="892968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Для реализации  учебного процесса</a:t>
            </a:r>
            <a:endParaRPr lang="ru-RU" sz="2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ru-RU" sz="2000" dirty="0" smtClean="0">
                <a:solidFill>
                  <a:srgbClr val="FF3300"/>
                </a:solidFill>
                <a:latin typeface="Calibri" pitchFamily="34" charset="0"/>
              </a:rPr>
              <a:t>Библиотечный комплекс, Электронная кросс-платформа  трансформации </a:t>
            </a:r>
          </a:p>
          <a:p>
            <a:pPr algn="ctr" eaLnBrk="1" hangingPunct="1">
              <a:defRPr/>
            </a:pPr>
            <a:r>
              <a:rPr lang="ru-RU" sz="2000" dirty="0" smtClean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>научной информации студентам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 descr="C:\Users\User\Desktop\презентация\фото наар\IMG_33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4470404"/>
            <a:ext cx="2760603" cy="1840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58" y="4576865"/>
            <a:ext cx="2428892" cy="1608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759" y="4471224"/>
            <a:ext cx="2693959" cy="1784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0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936210"/>
            <a:ext cx="1566340" cy="2364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6993" y="2212285"/>
            <a:ext cx="2736850" cy="1812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2" name="Rectangle 20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3" name="Rectangle 22"/>
          <p:cNvSpPr>
            <a:spLocks noChangeArrowheads="1"/>
          </p:cNvSpPr>
          <p:nvPr/>
        </p:nvSpPr>
        <p:spPr bwMode="auto">
          <a:xfrm>
            <a:off x="1116013" y="188913"/>
            <a:ext cx="80279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ru-RU" sz="2200" b="1">
                <a:solidFill>
                  <a:srgbClr val="FF3300"/>
                </a:solidFill>
              </a:rPr>
              <a:t>Материально-технические и информационные ресурсы</a:t>
            </a:r>
          </a:p>
        </p:txBody>
      </p:sp>
      <p:pic>
        <p:nvPicPr>
          <p:cNvPr id="26634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450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C:\Users\User\Desktop\43543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9" y="2199709"/>
            <a:ext cx="2682372" cy="1952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 txBox="1">
            <a:spLocks/>
          </p:cNvSpPr>
          <p:nvPr/>
        </p:nvSpPr>
        <p:spPr bwMode="auto">
          <a:xfrm>
            <a:off x="214313" y="836613"/>
            <a:ext cx="892968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Для реализации  учебного процесса</a:t>
            </a:r>
            <a:endParaRPr lang="ru-RU" sz="200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/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- 2 учебно-производственных центра, Русский центр, 2 музея, 11 учебно-исследовательских лабораторий, Институт повышения квалификации, Лингафонный кабинет-лаборатория, Кулинарный комплекс-лаборатория, 50 учебных аудиторий, 2 компьютерных центра, Центр правового консалтинга и медиации, Центр языковой подготовки и перевода.</a:t>
            </a:r>
            <a:endParaRPr 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1516" y="5109294"/>
            <a:ext cx="2237711" cy="1482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"/>
          <a:stretch/>
        </p:blipFill>
        <p:spPr bwMode="auto">
          <a:xfrm>
            <a:off x="2543471" y="3254780"/>
            <a:ext cx="1956521" cy="1506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 l="5297" r="7297"/>
          <a:stretch>
            <a:fillRect/>
          </a:stretch>
        </p:blipFill>
        <p:spPr bwMode="auto">
          <a:xfrm>
            <a:off x="7020272" y="5046057"/>
            <a:ext cx="2067107" cy="1506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9156" y="3251121"/>
            <a:ext cx="2327794" cy="1541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942" y="5123587"/>
            <a:ext cx="1898944" cy="1257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56879" y="3262717"/>
            <a:ext cx="1793892" cy="1530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262716"/>
            <a:ext cx="1944216" cy="1518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0951" y="5146019"/>
            <a:ext cx="2268583" cy="1379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659" name="Rectangle 16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0" name="Rectangle 17"/>
          <p:cNvSpPr>
            <a:spLocks noChangeArrowheads="1"/>
          </p:cNvSpPr>
          <p:nvPr/>
        </p:nvSpPr>
        <p:spPr bwMode="auto">
          <a:xfrm>
            <a:off x="1116013" y="188913"/>
            <a:ext cx="80279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ru-RU" sz="2200" b="1">
                <a:solidFill>
                  <a:srgbClr val="FF3300"/>
                </a:solidFill>
              </a:rPr>
              <a:t>Материально-технические и информационные ресурсы</a:t>
            </a:r>
          </a:p>
        </p:txBody>
      </p:sp>
      <p:pic>
        <p:nvPicPr>
          <p:cNvPr id="27661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450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5" name="Picture 13" descr="C:\Users\User\Desktop\проектная инфа\17 марта\_DSC9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72074"/>
            <a:ext cx="2192246" cy="1452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04788" y="981075"/>
            <a:ext cx="8929687" cy="2214563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</a:rPr>
              <a:t>Для развития научно-исследовательской деятельности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- 2 НИИ, 7 Академических кафедр, Научно-методический электронный центр управления преподаванием университета на основе нейролингвистического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GPS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-навигатора, Научно-методологический центр академических кафедр, 1 научно-исследовательская лаборатория.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6739" y="3434460"/>
            <a:ext cx="2152450" cy="1425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8955" y="3434486"/>
            <a:ext cx="2162732" cy="1432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854834" y="3429000"/>
            <a:ext cx="2014739" cy="1347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4311642" y="5072074"/>
            <a:ext cx="2253561" cy="1503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863" y="5005686"/>
            <a:ext cx="2169907" cy="1437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8681" name="Rectangle 14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2" name="Rectangle 16"/>
          <p:cNvSpPr>
            <a:spLocks noChangeArrowheads="1"/>
          </p:cNvSpPr>
          <p:nvPr/>
        </p:nvSpPr>
        <p:spPr bwMode="auto">
          <a:xfrm>
            <a:off x="1116013" y="188913"/>
            <a:ext cx="80279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ru-RU" sz="2200" b="1">
                <a:solidFill>
                  <a:srgbClr val="FF3300"/>
                </a:solidFill>
              </a:rPr>
              <a:t>Материально-технические и информационные ресурсы</a:t>
            </a:r>
          </a:p>
        </p:txBody>
      </p:sp>
      <p:pic>
        <p:nvPicPr>
          <p:cNvPr id="28683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60" y="3553991"/>
            <a:ext cx="1717973" cy="2827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450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 txBox="1">
            <a:spLocks/>
          </p:cNvSpPr>
          <p:nvPr/>
        </p:nvSpPr>
        <p:spPr bwMode="auto">
          <a:xfrm>
            <a:off x="201613" y="593725"/>
            <a:ext cx="8748712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Для развития лидерских качеств, социокультурной, нравственно-духовной компетентностей будущих специалистов</a:t>
            </a:r>
            <a:endParaRPr lang="ru-RU" sz="2400">
              <a:solidFill>
                <a:srgbClr val="FF0000"/>
              </a:solidFill>
              <a:latin typeface="Calibri" pitchFamily="34" charset="0"/>
            </a:endParaRPr>
          </a:p>
          <a:p>
            <a:pPr algn="ctr" eaLnBrk="1" hangingPunct="1"/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Телестудия, Мини-театр, театр эстрады, театр пантомимы, дискотечный зал, 2 картинные галереи, 1 фотовыставка.</a:t>
            </a:r>
            <a:endParaRPr 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237" y="3146819"/>
            <a:ext cx="2199972" cy="1466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3264" y="4949342"/>
            <a:ext cx="1955330" cy="1608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215" y="2973387"/>
            <a:ext cx="1672745" cy="1784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 l="19415"/>
          <a:stretch>
            <a:fillRect/>
          </a:stretch>
        </p:blipFill>
        <p:spPr bwMode="auto">
          <a:xfrm>
            <a:off x="6900295" y="3146819"/>
            <a:ext cx="1798011" cy="1611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3721" y="4986410"/>
            <a:ext cx="2210287" cy="1463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9704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933950"/>
            <a:ext cx="207486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5" name="Rectangle 16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06" name="Rectangle 18"/>
          <p:cNvSpPr>
            <a:spLocks noChangeArrowheads="1"/>
          </p:cNvSpPr>
          <p:nvPr/>
        </p:nvSpPr>
        <p:spPr bwMode="auto">
          <a:xfrm>
            <a:off x="1116013" y="188913"/>
            <a:ext cx="80279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ru-RU" sz="2200" b="1">
                <a:solidFill>
                  <a:srgbClr val="FF3300"/>
                </a:solidFill>
              </a:rPr>
              <a:t>Материально-технические и информационные ресурсы</a:t>
            </a:r>
          </a:p>
        </p:txBody>
      </p:sp>
      <p:pic>
        <p:nvPicPr>
          <p:cNvPr id="29707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8187" y="4997450"/>
            <a:ext cx="2066301" cy="1527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8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138488"/>
            <a:ext cx="2376488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9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4450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0" y="2205038"/>
            <a:ext cx="4500563" cy="35274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kk-KZ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Направления подготовки 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>
                <a:schemeClr val="accent1"/>
              </a:buClr>
              <a:defRPr/>
            </a:pPr>
            <a:r>
              <a:rPr lang="ru-RU" sz="20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Образование – 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>
                <a:schemeClr val="accent1"/>
              </a:buClr>
              <a:defRPr/>
            </a:pPr>
            <a:endParaRPr lang="ru-RU" sz="2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>
                <a:schemeClr val="accent1"/>
              </a:buClr>
              <a:defRPr/>
            </a:pPr>
            <a:r>
              <a:rPr lang="ru-RU" sz="20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Гуманитарные науки –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>
                <a:schemeClr val="accent1"/>
              </a:buClr>
              <a:defRPr/>
            </a:pPr>
            <a:endParaRPr lang="ru-RU" sz="2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>
                <a:schemeClr val="accent1"/>
              </a:buClr>
              <a:defRPr/>
            </a:pPr>
            <a:r>
              <a:rPr lang="ru-RU" sz="20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Искусство  -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>
                <a:schemeClr val="accent1"/>
              </a:buClr>
              <a:buFont typeface="Arial" charset="0"/>
              <a:buNone/>
              <a:defRPr/>
            </a:pPr>
            <a:endParaRPr lang="ru-RU" sz="2000" b="1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>
                <a:schemeClr val="accent1"/>
              </a:buClr>
              <a:defRPr/>
            </a:pPr>
            <a:r>
              <a:rPr lang="kk-KZ" sz="20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Социальные науки,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>
                <a:schemeClr val="accent1"/>
              </a:buClr>
              <a:buFont typeface="Arial" charset="0"/>
              <a:buNone/>
              <a:defRPr/>
            </a:pPr>
            <a:r>
              <a:rPr lang="kk-KZ" sz="20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экономика и бизнес –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>
                <a:schemeClr val="accent1"/>
              </a:buClr>
              <a:buFont typeface="Arial" charset="0"/>
              <a:buNone/>
              <a:defRPr/>
            </a:pPr>
            <a:endParaRPr lang="ru-RU" sz="2000" b="1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>
                <a:schemeClr val="accent1"/>
              </a:buClr>
              <a:defRPr/>
            </a:pPr>
            <a:r>
              <a:rPr lang="ru-RU" sz="20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Технические науки и технологии -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>
                <a:schemeClr val="accent1"/>
              </a:buClr>
              <a:defRPr/>
            </a:pPr>
            <a:r>
              <a:rPr lang="ru-RU" sz="20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Услуги – 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>
                <a:schemeClr val="accent1"/>
              </a:buClr>
              <a:defRPr/>
            </a:pPr>
            <a:endParaRPr lang="ru-RU" sz="2000" b="1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>
                <a:schemeClr val="accent1"/>
              </a:buClr>
              <a:defRPr/>
            </a:pPr>
            <a:r>
              <a:rPr lang="ru-RU" sz="20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Право –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ru-RU" sz="20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Объект 2"/>
          <p:cNvSpPr txBox="1">
            <a:spLocks/>
          </p:cNvSpPr>
          <p:nvPr/>
        </p:nvSpPr>
        <p:spPr bwMode="auto">
          <a:xfrm>
            <a:off x="4716463" y="4868863"/>
            <a:ext cx="4572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специальностей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Магистратура –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специальностей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Контингент   обучающихся  – около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4000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Ø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11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Rectangle 13"/>
          <p:cNvSpPr>
            <a:spLocks noChangeArrowheads="1"/>
          </p:cNvSpPr>
          <p:nvPr/>
        </p:nvSpPr>
        <p:spPr bwMode="auto">
          <a:xfrm>
            <a:off x="2411413" y="0"/>
            <a:ext cx="482441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3300"/>
                </a:solidFill>
              </a:rPr>
              <a:t>Общие</a:t>
            </a:r>
            <a:r>
              <a:rPr lang="ru-RU">
                <a:solidFill>
                  <a:srgbClr val="FF3300"/>
                </a:solidFill>
              </a:rPr>
              <a:t> </a:t>
            </a:r>
            <a:r>
              <a:rPr lang="ru-RU" sz="3200" b="1">
                <a:solidFill>
                  <a:srgbClr val="FF3300"/>
                </a:solidFill>
              </a:rPr>
              <a:t>сведения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52607503"/>
              </p:ext>
            </p:extLst>
          </p:nvPr>
        </p:nvGraphicFramePr>
        <p:xfrm>
          <a:off x="4278308" y="1500172"/>
          <a:ext cx="4758188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03" name="Rectangle 16"/>
          <p:cNvSpPr>
            <a:spLocks noChangeArrowheads="1"/>
          </p:cNvSpPr>
          <p:nvPr/>
        </p:nvSpPr>
        <p:spPr bwMode="auto">
          <a:xfrm>
            <a:off x="468313" y="981075"/>
            <a:ext cx="84963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Казахско-Руссский Международный университет основан в 1994 году.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Около 11 000 выпускников получили диплом университета.</a:t>
            </a:r>
          </a:p>
        </p:txBody>
      </p:sp>
      <p:pic>
        <p:nvPicPr>
          <p:cNvPr id="410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450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4376420"/>
            <a:ext cx="2591817" cy="24622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2013-2014        2014-2015       2016-2017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331913" y="188913"/>
            <a:ext cx="756126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ru-RU" sz="3000" b="1">
                <a:solidFill>
                  <a:srgbClr val="FF3300"/>
                </a:solidFill>
              </a:rPr>
              <a:t>Специальности университета</a:t>
            </a: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684213" y="1412875"/>
            <a:ext cx="76327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r>
              <a:rPr lang="ru-RU" sz="1900" b="1" i="1" u="sng">
                <a:solidFill>
                  <a:schemeClr val="bg1"/>
                </a:solidFill>
              </a:rPr>
              <a:t>Специальности бакалавриата:</a:t>
            </a:r>
          </a:p>
          <a:p>
            <a:pPr>
              <a:buFontTx/>
              <a:buChar char="-"/>
            </a:pPr>
            <a:r>
              <a:rPr lang="ru-RU" sz="1900">
                <a:solidFill>
                  <a:schemeClr val="bg1"/>
                </a:solidFill>
              </a:rPr>
              <a:t>Юриспруденция</a:t>
            </a:r>
          </a:p>
          <a:p>
            <a:pPr>
              <a:buFontTx/>
              <a:buChar char="-"/>
            </a:pPr>
            <a:r>
              <a:rPr lang="ru-RU" sz="1900">
                <a:solidFill>
                  <a:schemeClr val="bg1"/>
                </a:solidFill>
              </a:rPr>
              <a:t> Психология</a:t>
            </a:r>
          </a:p>
          <a:p>
            <a:pPr>
              <a:buFontTx/>
              <a:buChar char="-"/>
            </a:pPr>
            <a:r>
              <a:rPr lang="ru-RU" sz="1900">
                <a:solidFill>
                  <a:schemeClr val="bg1"/>
                </a:solidFill>
              </a:rPr>
              <a:t> Менеджмент</a:t>
            </a:r>
          </a:p>
          <a:p>
            <a:pPr>
              <a:buFontTx/>
              <a:buChar char="-"/>
            </a:pPr>
            <a:r>
              <a:rPr lang="ru-RU" sz="1900">
                <a:solidFill>
                  <a:schemeClr val="bg1"/>
                </a:solidFill>
              </a:rPr>
              <a:t> Учет и аудит</a:t>
            </a:r>
          </a:p>
          <a:p>
            <a:pPr>
              <a:buFontTx/>
              <a:buChar char="-"/>
            </a:pPr>
            <a:r>
              <a:rPr lang="ru-RU" sz="1900">
                <a:solidFill>
                  <a:schemeClr val="bg1"/>
                </a:solidFill>
              </a:rPr>
              <a:t> Финансы</a:t>
            </a:r>
          </a:p>
          <a:p>
            <a:pPr>
              <a:buFontTx/>
              <a:buChar char="-"/>
            </a:pPr>
            <a:r>
              <a:rPr lang="ru-RU" sz="1900">
                <a:solidFill>
                  <a:schemeClr val="bg1"/>
                </a:solidFill>
              </a:rPr>
              <a:t> Маркетинг</a:t>
            </a:r>
          </a:p>
          <a:p>
            <a:pPr>
              <a:buFontTx/>
              <a:buChar char="-"/>
            </a:pPr>
            <a:r>
              <a:rPr lang="ru-RU" sz="1900">
                <a:solidFill>
                  <a:schemeClr val="bg1"/>
                </a:solidFill>
              </a:rPr>
              <a:t> Переводческое дело</a:t>
            </a:r>
          </a:p>
          <a:p>
            <a:pPr>
              <a:buFontTx/>
              <a:buChar char="-"/>
            </a:pPr>
            <a:r>
              <a:rPr lang="ru-RU" sz="1900">
                <a:solidFill>
                  <a:schemeClr val="bg1"/>
                </a:solidFill>
              </a:rPr>
              <a:t> Филология</a:t>
            </a:r>
          </a:p>
          <a:p>
            <a:pPr>
              <a:buFontTx/>
              <a:buChar char="-"/>
            </a:pPr>
            <a:r>
              <a:rPr lang="ru-RU" sz="1900">
                <a:solidFill>
                  <a:schemeClr val="bg1"/>
                </a:solidFill>
              </a:rPr>
              <a:t> Социальная педагогика и самопознание</a:t>
            </a:r>
          </a:p>
          <a:p>
            <a:pPr>
              <a:buFontTx/>
              <a:buChar char="-"/>
            </a:pPr>
            <a:r>
              <a:rPr lang="ru-RU" sz="1900">
                <a:solidFill>
                  <a:schemeClr val="bg1"/>
                </a:solidFill>
              </a:rPr>
              <a:t> Дизайн</a:t>
            </a:r>
          </a:p>
          <a:p>
            <a:pPr>
              <a:buFontTx/>
              <a:buChar char="-"/>
            </a:pPr>
            <a:r>
              <a:rPr lang="ru-RU" sz="1900">
                <a:solidFill>
                  <a:schemeClr val="bg1"/>
                </a:solidFill>
              </a:rPr>
              <a:t> Туризм</a:t>
            </a:r>
          </a:p>
          <a:p>
            <a:pPr>
              <a:buFontTx/>
              <a:buChar char="-"/>
            </a:pPr>
            <a:r>
              <a:rPr lang="ru-RU" sz="1900">
                <a:solidFill>
                  <a:schemeClr val="bg1"/>
                </a:solidFill>
              </a:rPr>
              <a:t> Социально-культурный сервис</a:t>
            </a:r>
          </a:p>
          <a:p>
            <a:pPr>
              <a:buFontTx/>
              <a:buChar char="-"/>
            </a:pPr>
            <a:r>
              <a:rPr lang="ru-RU" sz="1900">
                <a:solidFill>
                  <a:schemeClr val="bg1"/>
                </a:solidFill>
              </a:rPr>
              <a:t> Автоматизация и управление</a:t>
            </a:r>
          </a:p>
          <a:p>
            <a:pPr>
              <a:buFontTx/>
              <a:buChar char="-"/>
            </a:pPr>
            <a:r>
              <a:rPr lang="ru-RU" sz="1900">
                <a:solidFill>
                  <a:schemeClr val="bg1"/>
                </a:solidFill>
              </a:rPr>
              <a:t> Информационные системы</a:t>
            </a:r>
          </a:p>
          <a:p>
            <a:pPr>
              <a:buFontTx/>
              <a:buChar char="-"/>
            </a:pPr>
            <a:r>
              <a:rPr lang="ru-RU" sz="1900">
                <a:solidFill>
                  <a:schemeClr val="bg1"/>
                </a:solidFill>
              </a:rPr>
              <a:t> Вычислительная техника и программное обеспечение</a:t>
            </a:r>
          </a:p>
          <a:p>
            <a:pPr>
              <a:buFontTx/>
              <a:buChar char="-"/>
            </a:pPr>
            <a:r>
              <a:rPr lang="ru-RU" sz="1900">
                <a:solidFill>
                  <a:schemeClr val="bg1"/>
                </a:solidFill>
              </a:rPr>
              <a:t> Химическая технология неорганических веществ</a:t>
            </a:r>
          </a:p>
          <a:p>
            <a:pPr>
              <a:buFontTx/>
              <a:buChar char="-"/>
            </a:pPr>
            <a:r>
              <a:rPr lang="ru-RU" sz="1900">
                <a:solidFill>
                  <a:schemeClr val="bg1"/>
                </a:solidFill>
              </a:rPr>
              <a:t> Строительство</a:t>
            </a:r>
          </a:p>
          <a:p>
            <a:pPr>
              <a:buFontTx/>
              <a:buChar char="-"/>
            </a:pPr>
            <a:r>
              <a:rPr lang="ru-RU" sz="1900">
                <a:solidFill>
                  <a:schemeClr val="bg1"/>
                </a:solidFill>
              </a:rPr>
              <a:t> Безопасность жизнедеятельности и защита окружающей среды</a:t>
            </a:r>
          </a:p>
          <a:p>
            <a:pPr>
              <a:buFontTx/>
              <a:buChar char="-"/>
            </a:pPr>
            <a:r>
              <a:rPr lang="ru-RU" sz="1900">
                <a:solidFill>
                  <a:schemeClr val="bg1"/>
                </a:solidFill>
              </a:rPr>
              <a:t> Стандартизация, сертификация и метрология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1861" y="1493976"/>
            <a:ext cx="2000264" cy="1324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r="10803"/>
          <a:stretch/>
        </p:blipFill>
        <p:spPr bwMode="auto">
          <a:xfrm>
            <a:off x="7000888" y="1131880"/>
            <a:ext cx="1892287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7" name="Содержимое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9818" y="3897312"/>
            <a:ext cx="2006438" cy="1331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Содержимое 5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6217" y="2857503"/>
            <a:ext cx="2049288" cy="1357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9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450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331913" y="188913"/>
            <a:ext cx="756126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ru-RU" sz="3000" b="1">
                <a:solidFill>
                  <a:srgbClr val="FF3300"/>
                </a:solidFill>
              </a:rPr>
              <a:t>Специальности университета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23850" y="1196975"/>
            <a:ext cx="76327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buFontTx/>
              <a:buChar char="-"/>
            </a:pPr>
            <a:endParaRPr lang="ru-RU" sz="2200">
              <a:solidFill>
                <a:schemeClr val="bg1"/>
              </a:solidFill>
            </a:endParaRPr>
          </a:p>
          <a:p>
            <a:r>
              <a:rPr lang="ru-RU" sz="2200" b="1" i="1" u="sng">
                <a:solidFill>
                  <a:schemeClr val="bg1"/>
                </a:solidFill>
              </a:rPr>
              <a:t>Специальности магистратуры:</a:t>
            </a:r>
          </a:p>
          <a:p>
            <a:pPr>
              <a:buFontTx/>
              <a:buChar char="-"/>
            </a:pPr>
            <a:r>
              <a:rPr lang="ru-RU" sz="2200">
                <a:solidFill>
                  <a:schemeClr val="bg1"/>
                </a:solidFill>
              </a:rPr>
              <a:t> Юриспруденция</a:t>
            </a:r>
          </a:p>
          <a:p>
            <a:pPr>
              <a:buFontTx/>
              <a:buChar char="-"/>
            </a:pPr>
            <a:r>
              <a:rPr lang="ru-RU" sz="2200">
                <a:solidFill>
                  <a:schemeClr val="bg1"/>
                </a:solidFill>
              </a:rPr>
              <a:t> Безопасность жизнедеятельности </a:t>
            </a:r>
          </a:p>
          <a:p>
            <a:pPr>
              <a:buFontTx/>
              <a:buChar char="-"/>
            </a:pPr>
            <a:r>
              <a:rPr lang="ru-RU" sz="2200">
                <a:solidFill>
                  <a:schemeClr val="bg1"/>
                </a:solidFill>
              </a:rPr>
              <a:t>и защита окружающей среды</a:t>
            </a:r>
          </a:p>
          <a:p>
            <a:pPr>
              <a:buFontTx/>
              <a:buChar char="-"/>
            </a:pPr>
            <a:r>
              <a:rPr lang="ru-RU" sz="2200">
                <a:solidFill>
                  <a:schemeClr val="bg1"/>
                </a:solidFill>
              </a:rPr>
              <a:t> Финансы</a:t>
            </a:r>
          </a:p>
          <a:p>
            <a:pPr>
              <a:buFontTx/>
              <a:buChar char="-"/>
            </a:pPr>
            <a:r>
              <a:rPr lang="ru-RU" sz="2200">
                <a:solidFill>
                  <a:schemeClr val="bg1"/>
                </a:solidFill>
              </a:rPr>
              <a:t> Менеджмент</a:t>
            </a:r>
          </a:p>
          <a:p>
            <a:pPr>
              <a:buFontTx/>
              <a:buChar char="-"/>
            </a:pPr>
            <a:r>
              <a:rPr lang="ru-RU" sz="2200">
                <a:solidFill>
                  <a:schemeClr val="bg1"/>
                </a:solidFill>
              </a:rPr>
              <a:t> Дизайн</a:t>
            </a:r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5403850"/>
            <a:ext cx="2179637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836613"/>
            <a:ext cx="25336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581525"/>
            <a:ext cx="28797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708275"/>
            <a:ext cx="2663825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450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571625" y="4649788"/>
            <a:ext cx="28575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0850" algn="l"/>
                <a:tab pos="630238" algn="l"/>
              </a:tabLst>
            </a:pPr>
            <a:r>
              <a:rPr lang="ru-RU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2013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Включение в Международный реестр «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Best University/ 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Лучший университет» (Оксфорд)</a:t>
            </a:r>
          </a:p>
          <a:p>
            <a:pPr>
              <a:tabLst>
                <a:tab pos="450850" algn="l"/>
                <a:tab pos="630238" algn="l"/>
              </a:tabLst>
            </a:pPr>
            <a:endParaRPr lang="ru-RU">
              <a:solidFill>
                <a:schemeClr val="bg1"/>
              </a:solidFill>
              <a:ea typeface="Calibri" pitchFamily="34" charset="0"/>
              <a:cs typeface="Arial" charset="0"/>
            </a:endParaRPr>
          </a:p>
        </p:txBody>
      </p:sp>
      <p:pic>
        <p:nvPicPr>
          <p:cNvPr id="7171" name="Picture 2" descr="свид об аккреди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857500"/>
            <a:ext cx="1357313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572000"/>
            <a:ext cx="12128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1"/>
          <p:cNvSpPr>
            <a:spLocks noChangeArrowheads="1"/>
          </p:cNvSpPr>
          <p:nvPr/>
        </p:nvSpPr>
        <p:spPr bwMode="auto">
          <a:xfrm>
            <a:off x="6929438" y="4876800"/>
            <a:ext cx="21431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0850" algn="l"/>
                <a:tab pos="630238" algn="l"/>
              </a:tabLst>
            </a:pPr>
            <a:r>
              <a:rPr lang="ru-RU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2012, 2013 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Член Клуба ректоров Европы</a:t>
            </a:r>
          </a:p>
          <a:p>
            <a:pPr>
              <a:tabLst>
                <a:tab pos="450850" algn="l"/>
                <a:tab pos="630238" algn="l"/>
              </a:tabLst>
            </a:pPr>
            <a:endParaRPr lang="ru-RU">
              <a:solidFill>
                <a:schemeClr val="bg1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7174" name="Rectangle 1"/>
          <p:cNvSpPr>
            <a:spLocks noChangeArrowheads="1"/>
          </p:cNvSpPr>
          <p:nvPr/>
        </p:nvSpPr>
        <p:spPr bwMode="auto">
          <a:xfrm>
            <a:off x="4572000" y="1268413"/>
            <a:ext cx="500062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tabLst>
                <a:tab pos="450850" algn="l"/>
                <a:tab pos="630238" algn="l"/>
              </a:tabLst>
            </a:pPr>
            <a:r>
              <a:rPr lang="ru-RU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1994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Создание вуза  (АИМБП «НУР»)</a:t>
            </a:r>
          </a:p>
          <a:p>
            <a:pPr>
              <a:tabLst>
                <a:tab pos="450850" algn="l"/>
                <a:tab pos="630238" algn="l"/>
              </a:tabLst>
            </a:pPr>
            <a:r>
              <a:rPr lang="ru-RU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1998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Предложение Президента Республики Казахстан Н.А.Назарбаева о переименовании</a:t>
            </a:r>
          </a:p>
          <a:p>
            <a:pPr>
              <a:tabLst>
                <a:tab pos="450850" algn="l"/>
                <a:tab pos="630238" algn="l"/>
              </a:tabLst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Казахско-Русский Международный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университет.</a:t>
            </a:r>
          </a:p>
        </p:txBody>
      </p:sp>
      <p:sp>
        <p:nvSpPr>
          <p:cNvPr id="7175" name="Rectangle 1"/>
          <p:cNvSpPr>
            <a:spLocks noChangeArrowheads="1"/>
          </p:cNvSpPr>
          <p:nvPr/>
        </p:nvSpPr>
        <p:spPr bwMode="auto">
          <a:xfrm>
            <a:off x="2928938" y="2747963"/>
            <a:ext cx="5643562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0850" algn="l"/>
                <a:tab pos="630238" algn="l"/>
              </a:tabLst>
            </a:pPr>
            <a:r>
              <a:rPr lang="ru-RU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2001, 2008, 2011 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Прохождение Государственной аттестации МОН РК</a:t>
            </a:r>
          </a:p>
          <a:p>
            <a:pPr>
              <a:tabLst>
                <a:tab pos="450850" algn="l"/>
                <a:tab pos="630238" algn="l"/>
              </a:tabLst>
            </a:pPr>
            <a:endParaRPr lang="ru-RU" sz="90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tabLst>
                <a:tab pos="450850" algn="l"/>
                <a:tab pos="630238" algn="l"/>
              </a:tabLst>
            </a:pPr>
            <a:r>
              <a:rPr lang="ru-RU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2013 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Получение Сертификата Государственной аккредитации МОН РК как объекта научной и научно-технической деятельности</a:t>
            </a:r>
          </a:p>
        </p:txBody>
      </p:sp>
      <p:pic>
        <p:nvPicPr>
          <p:cNvPr id="7176" name="Picture 7" descr="C:\Users\user\Desktop\Стратегия\Для дизайна в Акжар-АБК\Записи в книге почетных гостей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3" r="6360" b="7169"/>
          <a:stretch>
            <a:fillRect/>
          </a:stretch>
        </p:blipFill>
        <p:spPr bwMode="auto">
          <a:xfrm>
            <a:off x="214313" y="1071563"/>
            <a:ext cx="22320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 descr="C:\Users\user\Desktop\Стратегия\Для дизайна в Акжар-АБК\Записи в книге почетных гостей\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8420"/>
          <a:stretch>
            <a:fillRect/>
          </a:stretch>
        </p:blipFill>
        <p:spPr bwMode="auto">
          <a:xfrm>
            <a:off x="2428875" y="1357313"/>
            <a:ext cx="20574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508500"/>
            <a:ext cx="2087562" cy="139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9" name="Rectangle 18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0" name="Rectangle 20"/>
          <p:cNvSpPr>
            <a:spLocks noChangeArrowheads="1"/>
          </p:cNvSpPr>
          <p:nvPr/>
        </p:nvSpPr>
        <p:spPr bwMode="auto">
          <a:xfrm>
            <a:off x="1619250" y="115888"/>
            <a:ext cx="705643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3300"/>
                </a:solidFill>
              </a:rPr>
              <a:t>История университета</a:t>
            </a:r>
          </a:p>
        </p:txBody>
      </p:sp>
      <p:pic>
        <p:nvPicPr>
          <p:cNvPr id="7181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450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ля дизайна в Акжар-АБК\Присвоение университету международного статуса\8.jpg"/>
          <p:cNvPicPr>
            <a:picLocks noChangeAspect="1" noChangeArrowheads="1"/>
          </p:cNvPicPr>
          <p:nvPr/>
        </p:nvPicPr>
        <p:blipFill>
          <a:blip r:embed="rId2" cstate="print"/>
          <a:srcRect l="16514" r="20735" b="8058"/>
          <a:stretch>
            <a:fillRect/>
          </a:stretch>
        </p:blipFill>
        <p:spPr bwMode="auto">
          <a:xfrm>
            <a:off x="3286116" y="785794"/>
            <a:ext cx="2500330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5" name="TextBox 23"/>
          <p:cNvSpPr txBox="1">
            <a:spLocks noChangeArrowheads="1"/>
          </p:cNvSpPr>
          <p:nvPr/>
        </p:nvSpPr>
        <p:spPr bwMode="auto">
          <a:xfrm>
            <a:off x="2411413" y="2420938"/>
            <a:ext cx="410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Присвоение вузу международного статуса </a:t>
            </a:r>
          </a:p>
          <a:p>
            <a:pPr algn="ctr" eaLnBrk="1" hangingPunct="1"/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Президентом  РК Н.А. Назарбаевым</a:t>
            </a:r>
          </a:p>
        </p:txBody>
      </p:sp>
      <p:pic>
        <p:nvPicPr>
          <p:cNvPr id="1027" name="Picture 3" descr="G:\Для дизайна в Акжар-АБК\Акжар 21.04\Гости университета+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00108"/>
            <a:ext cx="1928826" cy="1399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7" name="TextBox 24"/>
          <p:cNvSpPr txBox="1">
            <a:spLocks noChangeArrowheads="1"/>
          </p:cNvSpPr>
          <p:nvPr/>
        </p:nvSpPr>
        <p:spPr bwMode="auto">
          <a:xfrm>
            <a:off x="571500" y="2357438"/>
            <a:ext cx="2051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Экс - государственный </a:t>
            </a:r>
          </a:p>
          <a:p>
            <a:pPr eaLnBrk="1" hangingPunct="1"/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секретарь  </a:t>
            </a:r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А. Кекильбаев</a:t>
            </a:r>
          </a:p>
        </p:txBody>
      </p:sp>
      <p:pic>
        <p:nvPicPr>
          <p:cNvPr id="1028" name="Picture 4" descr="G:\Для дизайна в Акжар-АБК\Акжар 21.04\Гости университета+\10..jpg"/>
          <p:cNvPicPr>
            <a:picLocks noChangeAspect="1" noChangeArrowheads="1"/>
          </p:cNvPicPr>
          <p:nvPr/>
        </p:nvPicPr>
        <p:blipFill>
          <a:blip r:embed="rId4" cstate="print"/>
          <a:srcRect l="19047"/>
          <a:stretch>
            <a:fillRect/>
          </a:stretch>
        </p:blipFill>
        <p:spPr bwMode="auto">
          <a:xfrm>
            <a:off x="467544" y="2935773"/>
            <a:ext cx="2175630" cy="1357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G:\Для дизайна в Акжар-АБК\Акжар 21.04\Гости университета+\111111111111.jpg"/>
          <p:cNvPicPr>
            <a:picLocks noChangeAspect="1" noChangeArrowheads="1"/>
          </p:cNvPicPr>
          <p:nvPr/>
        </p:nvPicPr>
        <p:blipFill>
          <a:blip r:embed="rId5" cstate="print"/>
          <a:srcRect l="13212" t="8004" r="20730" b="7945"/>
          <a:stretch>
            <a:fillRect/>
          </a:stretch>
        </p:blipFill>
        <p:spPr bwMode="auto">
          <a:xfrm>
            <a:off x="6643702" y="908720"/>
            <a:ext cx="2000264" cy="1578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200" name="TextBox 25"/>
          <p:cNvSpPr txBox="1">
            <a:spLocks noChangeArrowheads="1"/>
          </p:cNvSpPr>
          <p:nvPr/>
        </p:nvSpPr>
        <p:spPr bwMode="auto">
          <a:xfrm>
            <a:off x="6286500" y="2432050"/>
            <a:ext cx="25781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Президент фонда «Бобек» </a:t>
            </a:r>
          </a:p>
          <a:p>
            <a:pPr algn="ctr" eaLnBrk="1" hangingPunct="1"/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С.А. Назарбаева </a:t>
            </a:r>
          </a:p>
        </p:txBody>
      </p:sp>
      <p:pic>
        <p:nvPicPr>
          <p:cNvPr id="8201" name="Picture 6" descr="G:\Для дизайна в Акжар-АБК\Акжар 21.04\Гости университета+\2-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26" b="55540"/>
          <a:stretch>
            <a:fillRect/>
          </a:stretch>
        </p:blipFill>
        <p:spPr bwMode="auto">
          <a:xfrm>
            <a:off x="6357938" y="4929188"/>
            <a:ext cx="23574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8289" y="2975770"/>
            <a:ext cx="2035983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203" name="TextBox 27"/>
          <p:cNvSpPr txBox="1">
            <a:spLocks noChangeArrowheads="1"/>
          </p:cNvSpPr>
          <p:nvPr/>
        </p:nvSpPr>
        <p:spPr bwMode="auto">
          <a:xfrm>
            <a:off x="128588" y="4221163"/>
            <a:ext cx="2643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        Писатель Р. Сейсенбаев</a:t>
            </a:r>
          </a:p>
        </p:txBody>
      </p:sp>
      <p:sp>
        <p:nvSpPr>
          <p:cNvPr id="8204" name="TextBox 28"/>
          <p:cNvSpPr txBox="1">
            <a:spLocks noChangeArrowheads="1"/>
          </p:cNvSpPr>
          <p:nvPr/>
        </p:nvSpPr>
        <p:spPr bwMode="auto">
          <a:xfrm>
            <a:off x="3500438" y="6396038"/>
            <a:ext cx="2016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Генеральный прокурор РК </a:t>
            </a:r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Ю.А. Хитрин </a:t>
            </a:r>
          </a:p>
        </p:txBody>
      </p:sp>
      <p:sp>
        <p:nvSpPr>
          <p:cNvPr id="8205" name="TextBox 29"/>
          <p:cNvSpPr txBox="1">
            <a:spLocks noChangeArrowheads="1"/>
          </p:cNvSpPr>
          <p:nvPr/>
        </p:nvSpPr>
        <p:spPr bwMode="auto">
          <a:xfrm>
            <a:off x="3365500" y="4349750"/>
            <a:ext cx="248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Аким Актюбинской области </a:t>
            </a:r>
          </a:p>
          <a:p>
            <a:pPr algn="ctr" eaLnBrk="1" hangingPunct="1"/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Б.М. Сапарбаев </a:t>
            </a:r>
          </a:p>
        </p:txBody>
      </p:sp>
      <p:pic>
        <p:nvPicPr>
          <p:cNvPr id="15375" name="Picture 8" descr="G:\Для дизайна в Акжар-АБК\Записи в книге почетных гостей\Хитрин.jpg"/>
          <p:cNvPicPr>
            <a:picLocks noChangeAspect="1" noChangeArrowheads="1"/>
          </p:cNvPicPr>
          <p:nvPr/>
        </p:nvPicPr>
        <p:blipFill>
          <a:blip r:embed="rId8"/>
          <a:srcRect l="3814" r="16101" b="49582"/>
          <a:stretch>
            <a:fillRect/>
          </a:stretch>
        </p:blipFill>
        <p:spPr bwMode="auto">
          <a:xfrm>
            <a:off x="3429000" y="5000625"/>
            <a:ext cx="2357438" cy="139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3" name="Picture 9" descr="G:\Для дизайна в Акжар-АБК\Почетные профессора\6.jpg"/>
          <p:cNvPicPr>
            <a:picLocks noChangeAspect="1" noChangeArrowheads="1"/>
          </p:cNvPicPr>
          <p:nvPr/>
        </p:nvPicPr>
        <p:blipFill>
          <a:blip r:embed="rId9"/>
          <a:srcRect t="13397"/>
          <a:stretch>
            <a:fillRect/>
          </a:stretch>
        </p:blipFill>
        <p:spPr bwMode="auto">
          <a:xfrm>
            <a:off x="857224" y="4643446"/>
            <a:ext cx="1649735" cy="1599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208" name="TextBox 32"/>
          <p:cNvSpPr txBox="1">
            <a:spLocks noChangeArrowheads="1"/>
          </p:cNvSpPr>
          <p:nvPr/>
        </p:nvSpPr>
        <p:spPr bwMode="auto">
          <a:xfrm>
            <a:off x="631825" y="6159500"/>
            <a:ext cx="20716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Председатель Правления АПНК </a:t>
            </a:r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А.К. Кусаинов </a:t>
            </a:r>
          </a:p>
        </p:txBody>
      </p:sp>
      <p:sp>
        <p:nvSpPr>
          <p:cNvPr id="8209" name="Text Box 22"/>
          <p:cNvSpPr txBox="1">
            <a:spLocks noChangeArrowheads="1"/>
          </p:cNvSpPr>
          <p:nvPr/>
        </p:nvSpPr>
        <p:spPr bwMode="auto">
          <a:xfrm>
            <a:off x="6000750" y="6324600"/>
            <a:ext cx="29876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Чрезвычайный Полномочный Посол РФ </a:t>
            </a:r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М.Н. Бочарников</a:t>
            </a:r>
          </a:p>
        </p:txBody>
      </p:sp>
      <p:pic>
        <p:nvPicPr>
          <p:cNvPr id="25619" name="Рисунок 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1"/>
          <a:stretch/>
        </p:blipFill>
        <p:spPr bwMode="auto">
          <a:xfrm>
            <a:off x="6546453" y="2936355"/>
            <a:ext cx="1994694" cy="1428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24"/>
          <p:cNvSpPr txBox="1">
            <a:spLocks noChangeArrowheads="1"/>
          </p:cNvSpPr>
          <p:nvPr/>
        </p:nvSpPr>
        <p:spPr bwMode="auto">
          <a:xfrm>
            <a:off x="6227763" y="4357688"/>
            <a:ext cx="2716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Депутат Мажилиса Парламента РК</a:t>
            </a: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sz="120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kk-KZ" sz="1200">
                <a:solidFill>
                  <a:schemeClr val="bg1"/>
                </a:solidFill>
                <a:latin typeface="Times New Roman" pitchFamily="18" charset="0"/>
              </a:rPr>
              <a:t>Платонов  А</a:t>
            </a: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.С.</a:t>
            </a:r>
            <a:r>
              <a:rPr lang="kk-KZ" sz="12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200">
                <a:solidFill>
                  <a:schemeClr val="bg1"/>
                </a:solidFill>
                <a:latin typeface="Times New Roman" pitchFamily="18" charset="0"/>
              </a:rPr>
              <a:t>в КРМУ</a:t>
            </a:r>
          </a:p>
        </p:txBody>
      </p:sp>
      <p:sp>
        <p:nvSpPr>
          <p:cNvPr id="8212" name="Rectangle 25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3" name="Rectangle 26"/>
          <p:cNvSpPr>
            <a:spLocks noChangeArrowheads="1"/>
          </p:cNvSpPr>
          <p:nvPr/>
        </p:nvSpPr>
        <p:spPr bwMode="auto">
          <a:xfrm>
            <a:off x="1331913" y="115888"/>
            <a:ext cx="74882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3300"/>
                </a:solidFill>
              </a:rPr>
              <a:t>Визиты высокопоставленных гостей</a:t>
            </a:r>
          </a:p>
        </p:txBody>
      </p:sp>
      <p:pic>
        <p:nvPicPr>
          <p:cNvPr id="8214" name="Picture 2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450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9"/>
          <p:cNvSpPr txBox="1">
            <a:spLocks noChangeArrowheads="1"/>
          </p:cNvSpPr>
          <p:nvPr/>
        </p:nvSpPr>
        <p:spPr bwMode="auto">
          <a:xfrm>
            <a:off x="2843213" y="6215063"/>
            <a:ext cx="3157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Профессор  Г.  Будионо ,  Индонезия</a:t>
            </a:r>
          </a:p>
        </p:txBody>
      </p:sp>
      <p:sp>
        <p:nvSpPr>
          <p:cNvPr id="9219" name="TextBox 31"/>
          <p:cNvSpPr txBox="1">
            <a:spLocks noChangeArrowheads="1"/>
          </p:cNvSpPr>
          <p:nvPr/>
        </p:nvSpPr>
        <p:spPr bwMode="auto">
          <a:xfrm>
            <a:off x="3348038" y="3500438"/>
            <a:ext cx="2357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Б.Бауманн ,  Германия </a:t>
            </a:r>
          </a:p>
        </p:txBody>
      </p:sp>
      <p:sp>
        <p:nvSpPr>
          <p:cNvPr id="9220" name="TextBox 32"/>
          <p:cNvSpPr txBox="1">
            <a:spLocks noChangeArrowheads="1"/>
          </p:cNvSpPr>
          <p:nvPr/>
        </p:nvSpPr>
        <p:spPr bwMode="auto">
          <a:xfrm>
            <a:off x="5940425" y="3429000"/>
            <a:ext cx="3060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Доктора  М.Глампедакис, Д.Гиарени, </a:t>
            </a:r>
          </a:p>
          <a:p>
            <a:pPr eaLnBrk="1" hangingPunct="1"/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К.Контогулиду,  Греция</a:t>
            </a:r>
          </a:p>
        </p:txBody>
      </p:sp>
      <p:sp>
        <p:nvSpPr>
          <p:cNvPr id="9221" name="TextBox 34"/>
          <p:cNvSpPr txBox="1">
            <a:spLocks noChangeArrowheads="1"/>
          </p:cNvSpPr>
          <p:nvPr/>
        </p:nvSpPr>
        <p:spPr bwMode="auto">
          <a:xfrm>
            <a:off x="250825" y="3573463"/>
            <a:ext cx="27146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Профессор Н.Урусофф  , США</a:t>
            </a:r>
          </a:p>
        </p:txBody>
      </p:sp>
      <p:sp>
        <p:nvSpPr>
          <p:cNvPr id="9222" name="TextBox 35"/>
          <p:cNvSpPr txBox="1">
            <a:spLocks noChangeArrowheads="1"/>
          </p:cNvSpPr>
          <p:nvPr/>
        </p:nvSpPr>
        <p:spPr bwMode="auto">
          <a:xfrm>
            <a:off x="6227763" y="6165850"/>
            <a:ext cx="2714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Профессор М.Бергендар,   США</a:t>
            </a:r>
          </a:p>
        </p:txBody>
      </p:sp>
      <p:sp>
        <p:nvSpPr>
          <p:cNvPr id="9223" name="TextBox 41"/>
          <p:cNvSpPr txBox="1">
            <a:spLocks noChangeArrowheads="1"/>
          </p:cNvSpPr>
          <p:nvPr/>
        </p:nvSpPr>
        <p:spPr bwMode="auto">
          <a:xfrm>
            <a:off x="142875" y="6165850"/>
            <a:ext cx="2538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Профессор М. Вемик , Сербия</a:t>
            </a:r>
          </a:p>
        </p:txBody>
      </p:sp>
      <p:pic>
        <p:nvPicPr>
          <p:cNvPr id="13" name="Picture 4" descr="G:\Для дизайна в Акжар-АБК\Акжар 15.04\ОНПК\Проведение обучающих семинаров зарубежными лекторами\Гатут Лухур Будионо.jpg"/>
          <p:cNvPicPr>
            <a:picLocks noChangeAspect="1" noChangeArrowheads="1"/>
          </p:cNvPicPr>
          <p:nvPr/>
        </p:nvPicPr>
        <p:blipFill>
          <a:blip r:embed="rId3"/>
          <a:srcRect l="27603" t="27432" r="18412" b="16914"/>
          <a:stretch>
            <a:fillRect/>
          </a:stretch>
        </p:blipFill>
        <p:spPr bwMode="auto">
          <a:xfrm>
            <a:off x="3143240" y="4152900"/>
            <a:ext cx="2428892" cy="1901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5" descr="G:\Для дизайна в Акжар-АБК\Акжар 15.04\ОНПК\Проведение обучающих семинаров зарубежными лекторами\К. Контогулиду, М. Глампедакис, Д.Гиарен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3449" y="1345615"/>
            <a:ext cx="2946171" cy="1967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G:\Для дизайна в Акжар-АБК\Акжар 15.04\ОНПК\Проведение обучающих семинаров зарубежными лекторами\Б. Бауман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6585" y="1347778"/>
            <a:ext cx="2589788" cy="19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7" descr="G:\Для дизайна в Акжар-АБК\Акжар 15.04\ОНПК\Проведение обучающих семинаров зарубежными лекторами\М.Веми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4772" y="4228513"/>
            <a:ext cx="2436519" cy="1635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6" descr="G:\Для дизайна в Акжар-АБК\Акжар 15.04\ОНПК\Проведение обучающих семинаров зарубежными лекторами\М. Берганде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20522" y="4229715"/>
            <a:ext cx="2938990" cy="1784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8" descr="G:\Для дизайна в Акжар-АБК\Акжар 15.04\ОНПК\Проведение обучающих семинаров зарубежными лекторами\Н. Урусофф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940" y="1199480"/>
            <a:ext cx="2664636" cy="22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30" name="Rectangle 21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1" name="Rectangle 22"/>
          <p:cNvSpPr>
            <a:spLocks noChangeArrowheads="1"/>
          </p:cNvSpPr>
          <p:nvPr/>
        </p:nvSpPr>
        <p:spPr bwMode="auto">
          <a:xfrm>
            <a:off x="1438275" y="0"/>
            <a:ext cx="7705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000" b="1">
                <a:solidFill>
                  <a:srgbClr val="FF3300"/>
                </a:solidFill>
              </a:rPr>
              <a:t>Приглашенные зарубежные ученые</a:t>
            </a:r>
          </a:p>
        </p:txBody>
      </p:sp>
      <p:pic>
        <p:nvPicPr>
          <p:cNvPr id="9232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450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7"/>
          <p:cNvSpPr txBox="1">
            <a:spLocks noChangeArrowheads="1"/>
          </p:cNvSpPr>
          <p:nvPr/>
        </p:nvSpPr>
        <p:spPr bwMode="auto">
          <a:xfrm>
            <a:off x="6300788" y="3556000"/>
            <a:ext cx="2428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Росс Холл , Великобритания </a:t>
            </a:r>
          </a:p>
        </p:txBody>
      </p:sp>
      <p:sp>
        <p:nvSpPr>
          <p:cNvPr id="10243" name="TextBox 39"/>
          <p:cNvSpPr txBox="1">
            <a:spLocks noChangeArrowheads="1"/>
          </p:cNvSpPr>
          <p:nvPr/>
        </p:nvSpPr>
        <p:spPr bwMode="auto">
          <a:xfrm>
            <a:off x="142875" y="3694113"/>
            <a:ext cx="289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Д.ю.н. Томас Фальк , Германия </a:t>
            </a:r>
          </a:p>
        </p:txBody>
      </p:sp>
      <p:sp>
        <p:nvSpPr>
          <p:cNvPr id="10244" name="TextBox 47"/>
          <p:cNvSpPr txBox="1">
            <a:spLocks noChangeArrowheads="1"/>
          </p:cNvSpPr>
          <p:nvPr/>
        </p:nvSpPr>
        <p:spPr bwMode="auto">
          <a:xfrm>
            <a:off x="287338" y="6180138"/>
            <a:ext cx="3182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К.ю.н. Волосова Н.Ю., РФ</a:t>
            </a:r>
          </a:p>
        </p:txBody>
      </p:sp>
      <p:sp>
        <p:nvSpPr>
          <p:cNvPr id="10245" name="TextBox 48"/>
          <p:cNvSpPr txBox="1">
            <a:spLocks noChangeArrowheads="1"/>
          </p:cNvSpPr>
          <p:nvPr/>
        </p:nvSpPr>
        <p:spPr bwMode="auto">
          <a:xfrm>
            <a:off x="6500813" y="6334125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solidFill>
                  <a:schemeClr val="bg1"/>
                </a:solidFill>
                <a:latin typeface="Times New Roman" pitchFamily="18" charset="0"/>
              </a:rPr>
              <a:t>К.и.н. Алимбаева Б.Б., РФ  </a:t>
            </a:r>
          </a:p>
        </p:txBody>
      </p:sp>
      <p:pic>
        <p:nvPicPr>
          <p:cNvPr id="10246" name="Picture 28" descr="DPP_00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08113"/>
            <a:ext cx="279082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9" descr="IMG_83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1349375"/>
            <a:ext cx="27717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30" descr="IMG-20150526-WA0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143375"/>
            <a:ext cx="254317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31" descr="IMG-20141028-WA0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122738"/>
            <a:ext cx="2630488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Box 1"/>
          <p:cNvSpPr txBox="1">
            <a:spLocks noChangeArrowheads="1"/>
          </p:cNvSpPr>
          <p:nvPr/>
        </p:nvSpPr>
        <p:spPr bwMode="auto">
          <a:xfrm>
            <a:off x="2998788" y="6235700"/>
            <a:ext cx="3189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Клаус Виллумсен , Дания</a:t>
            </a:r>
          </a:p>
        </p:txBody>
      </p:sp>
      <p:pic>
        <p:nvPicPr>
          <p:cNvPr id="10251" name="Picture 2" descr="G:\IMG_406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4981575"/>
            <a:ext cx="1862137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3" descr="C:\Users\admin\Desktop\для баян сулу\IMG_613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2749550"/>
            <a:ext cx="2327275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Box 2"/>
          <p:cNvSpPr txBox="1">
            <a:spLocks noChangeArrowheads="1"/>
          </p:cNvSpPr>
          <p:nvPr/>
        </p:nvSpPr>
        <p:spPr bwMode="auto">
          <a:xfrm>
            <a:off x="3265488" y="4365625"/>
            <a:ext cx="2673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К.псих.н., А.О. Овсянник , РФ</a:t>
            </a:r>
          </a:p>
          <a:p>
            <a:pPr algn="ctr" eaLnBrk="1" hangingPunct="1"/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К.э.н. Кузнецов А.А., РФ</a:t>
            </a:r>
          </a:p>
        </p:txBody>
      </p:sp>
      <p:sp>
        <p:nvSpPr>
          <p:cNvPr id="10254" name="Rectangle 20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55" name="Rectangle 21"/>
          <p:cNvSpPr>
            <a:spLocks noChangeArrowheads="1"/>
          </p:cNvSpPr>
          <p:nvPr/>
        </p:nvSpPr>
        <p:spPr bwMode="auto">
          <a:xfrm>
            <a:off x="1438275" y="0"/>
            <a:ext cx="7705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000" b="1">
                <a:solidFill>
                  <a:srgbClr val="FF3300"/>
                </a:solidFill>
              </a:rPr>
              <a:t>Приглашенные зарубежные ученые</a:t>
            </a:r>
          </a:p>
        </p:txBody>
      </p:sp>
      <p:pic>
        <p:nvPicPr>
          <p:cNvPr id="10256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450"/>
            <a:ext cx="7556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97" name="Picture 25" descr="C:\Users\User\Desktop\сирийцы плакат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221" y="917338"/>
            <a:ext cx="1268115" cy="1666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258" name="TextBox 4"/>
          <p:cNvSpPr txBox="1">
            <a:spLocks noChangeArrowheads="1"/>
          </p:cNvSpPr>
          <p:nvPr/>
        </p:nvSpPr>
        <p:spPr bwMode="auto">
          <a:xfrm>
            <a:off x="4673600" y="1220788"/>
            <a:ext cx="119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Академик-доктор </a:t>
            </a:r>
          </a:p>
          <a:p>
            <a:pPr eaLnBrk="1" hangingPunct="1"/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Омар Варед,</a:t>
            </a:r>
          </a:p>
          <a:p>
            <a:pPr eaLnBrk="1" hangingPunct="1"/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университет Дамаск, </a:t>
            </a:r>
          </a:p>
          <a:p>
            <a:pPr eaLnBrk="1" hangingPunct="1"/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7640</TotalTime>
  <Words>1615</Words>
  <Application>Microsoft Office PowerPoint</Application>
  <PresentationFormat>Экран (4:3)</PresentationFormat>
  <Paragraphs>282</Paragraphs>
  <Slides>28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Казахско-Русский Международный университет в 2015 году успешно прошел аккредитацию Независимого агентства аккредитации и рейтинга: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635</cp:revision>
  <dcterms:created xsi:type="dcterms:W3CDTF">2015-05-19T17:24:03Z</dcterms:created>
  <dcterms:modified xsi:type="dcterms:W3CDTF">2018-04-02T06:56:39Z</dcterms:modified>
</cp:coreProperties>
</file>